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y="5143500" cx="9144000"/>
  <p:notesSz cx="6858000" cy="9144000"/>
  <p:embeddedFontLst>
    <p:embeddedFont>
      <p:font typeface="Carme"/>
      <p:regular r:id="rId18"/>
    </p:embeddedFont>
    <p:embeddedFont>
      <p:font typeface="Proxima Nova"/>
      <p:regular r:id="rId19"/>
      <p:bold r:id="rId20"/>
      <p:italic r:id="rId21"/>
      <p:boldItalic r:id="rId22"/>
    </p:embeddedFont>
    <p:embeddedFont>
      <p:font typeface="Garamond"/>
      <p:regular r:id="rId23"/>
      <p:bold r:id="rId24"/>
      <p:italic r:id="rId25"/>
      <p:boldItalic r:id="rId26"/>
    </p:embeddedFont>
    <p:embeddedFont>
      <p:font typeface="Century Gothic"/>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bold.fntdata"/><Relationship Id="rId22" Type="http://schemas.openxmlformats.org/officeDocument/2006/relationships/font" Target="fonts/ProximaNova-boldItalic.fntdata"/><Relationship Id="rId21" Type="http://schemas.openxmlformats.org/officeDocument/2006/relationships/font" Target="fonts/ProximaNova-italic.fntdata"/><Relationship Id="rId24" Type="http://schemas.openxmlformats.org/officeDocument/2006/relationships/font" Target="fonts/Garamond-bold.fntdata"/><Relationship Id="rId23" Type="http://schemas.openxmlformats.org/officeDocument/2006/relationships/font" Target="fonts/Garamon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Garamond-boldItalic.fntdata"/><Relationship Id="rId25" Type="http://schemas.openxmlformats.org/officeDocument/2006/relationships/font" Target="fonts/Garamond-italic.fntdata"/><Relationship Id="rId28" Type="http://schemas.openxmlformats.org/officeDocument/2006/relationships/font" Target="fonts/CenturyGothic-bold.fntdata"/><Relationship Id="rId27" Type="http://schemas.openxmlformats.org/officeDocument/2006/relationships/font" Target="fonts/CenturyGothic-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CenturyGothic-italic.fntdata"/><Relationship Id="rId7" Type="http://schemas.openxmlformats.org/officeDocument/2006/relationships/notesMaster" Target="notesMasters/notesMaster1.xml"/><Relationship Id="rId8" Type="http://schemas.openxmlformats.org/officeDocument/2006/relationships/slide" Target="slides/slide1.xml"/><Relationship Id="rId30" Type="http://schemas.openxmlformats.org/officeDocument/2006/relationships/font" Target="fonts/CenturyGothic-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ProximaNova-regular.fntdata"/><Relationship Id="rId18" Type="http://schemas.openxmlformats.org/officeDocument/2006/relationships/font" Target="fonts/Carme-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5e1b330c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my name is Dennis Mabasa, Director of Education at FoLAR. My pronouns are they/them.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Today I’m going to highlight the work we’ve done this past semester, and highlight some of the future </a:t>
            </a:r>
            <a:r>
              <a:rPr lang="en"/>
              <a:t>priorities of the Education team.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about 10 slides, and I imagine questions will come up throughout the presentation. For the sake of timing, please save questions/discussion for the end of the presentation.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2" name="Google Shape;202;g5e1b330cd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16fd87c24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200000"/>
              </a:lnSpc>
              <a:spcBef>
                <a:spcPts val="0"/>
              </a:spcBef>
              <a:spcAft>
                <a:spcPts val="0"/>
              </a:spcAft>
              <a:buNone/>
            </a:pPr>
            <a:r>
              <a:t/>
            </a:r>
            <a:endParaRPr/>
          </a:p>
        </p:txBody>
      </p:sp>
      <p:sp>
        <p:nvSpPr>
          <p:cNvPr id="300" name="Google Shape;300;g116fd87c249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b5fa22ee1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entury Gothic"/>
              <a:ea typeface="Century Gothic"/>
              <a:cs typeface="Century Gothic"/>
              <a:sym typeface="Century Gothic"/>
            </a:endParaRPr>
          </a:p>
          <a:p>
            <a:pPr indent="0" lvl="0" marL="457200" rtl="0" algn="l">
              <a:lnSpc>
                <a:spcPct val="200000"/>
              </a:lnSpc>
              <a:spcBef>
                <a:spcPts val="0"/>
              </a:spcBef>
              <a:spcAft>
                <a:spcPts val="0"/>
              </a:spcAft>
              <a:buNone/>
            </a:pPr>
            <a:r>
              <a:t/>
            </a:r>
            <a:endParaRPr/>
          </a:p>
        </p:txBody>
      </p:sp>
      <p:sp>
        <p:nvSpPr>
          <p:cNvPr id="211" name="Google Shape;211;g2b5fa22ee17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b5fa22ee1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entury Gothic"/>
              <a:ea typeface="Century Gothic"/>
              <a:cs typeface="Century Gothic"/>
              <a:sym typeface="Century Gothic"/>
            </a:endParaRPr>
          </a:p>
          <a:p>
            <a:pPr indent="0" lvl="0" marL="457200" rtl="0" algn="l">
              <a:lnSpc>
                <a:spcPct val="200000"/>
              </a:lnSpc>
              <a:spcBef>
                <a:spcPts val="0"/>
              </a:spcBef>
              <a:spcAft>
                <a:spcPts val="0"/>
              </a:spcAft>
              <a:buNone/>
            </a:pPr>
            <a:r>
              <a:t/>
            </a:r>
            <a:endParaRPr/>
          </a:p>
        </p:txBody>
      </p:sp>
      <p:sp>
        <p:nvSpPr>
          <p:cNvPr id="221" name="Google Shape;221;g2b5fa22ee17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b5fa22ee1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t/>
            </a:r>
            <a:endParaRPr sz="2050">
              <a:solidFill>
                <a:schemeClr val="dk1"/>
              </a:solidFill>
              <a:latin typeface="Century Gothic"/>
              <a:ea typeface="Century Gothic"/>
              <a:cs typeface="Century Gothic"/>
              <a:sym typeface="Century Gothic"/>
            </a:endParaRPr>
          </a:p>
          <a:p>
            <a:pPr indent="0" lvl="0" marL="0" rtl="0" algn="l">
              <a:spcBef>
                <a:spcPts val="1200"/>
              </a:spcBef>
              <a:spcAft>
                <a:spcPts val="0"/>
              </a:spcAft>
              <a:buClr>
                <a:schemeClr val="dk1"/>
              </a:buClr>
              <a:buSzPts val="1100"/>
              <a:buFont typeface="Arial"/>
              <a:buNone/>
            </a:pPr>
            <a:r>
              <a:t/>
            </a:r>
            <a:endParaRPr sz="2050">
              <a:solidFill>
                <a:schemeClr val="dk1"/>
              </a:solidFill>
              <a:latin typeface="Century Gothic"/>
              <a:ea typeface="Century Gothic"/>
              <a:cs typeface="Century Gothic"/>
              <a:sym typeface="Century Gothic"/>
            </a:endParaRPr>
          </a:p>
          <a:p>
            <a:pPr indent="0" lvl="0" marL="0" rtl="0" algn="l">
              <a:lnSpc>
                <a:spcPct val="200000"/>
              </a:lnSpc>
              <a:spcBef>
                <a:spcPts val="1200"/>
              </a:spcBef>
              <a:spcAft>
                <a:spcPts val="0"/>
              </a:spcAft>
              <a:buNone/>
            </a:pPr>
            <a:r>
              <a:t/>
            </a:r>
            <a:endParaRPr/>
          </a:p>
          <a:p>
            <a:pPr indent="0" lvl="0" marL="0" rtl="0" algn="l">
              <a:lnSpc>
                <a:spcPct val="200000"/>
              </a:lnSpc>
              <a:spcBef>
                <a:spcPts val="0"/>
              </a:spcBef>
              <a:spcAft>
                <a:spcPts val="0"/>
              </a:spcAft>
              <a:buNone/>
            </a:pPr>
            <a:r>
              <a:t/>
            </a:r>
            <a:endParaRPr/>
          </a:p>
        </p:txBody>
      </p:sp>
      <p:sp>
        <p:nvSpPr>
          <p:cNvPr id="230" name="Google Shape;230;g2b5fa22ee17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d1f367464b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t/>
            </a:r>
            <a:endParaRPr sz="2050">
              <a:solidFill>
                <a:schemeClr val="dk1"/>
              </a:solidFill>
              <a:latin typeface="Century Gothic"/>
              <a:ea typeface="Century Gothic"/>
              <a:cs typeface="Century Gothic"/>
              <a:sym typeface="Century Gothic"/>
            </a:endParaRPr>
          </a:p>
          <a:p>
            <a:pPr indent="0" lvl="0" marL="0" rtl="0" algn="l">
              <a:spcBef>
                <a:spcPts val="1200"/>
              </a:spcBef>
              <a:spcAft>
                <a:spcPts val="0"/>
              </a:spcAft>
              <a:buClr>
                <a:schemeClr val="dk1"/>
              </a:buClr>
              <a:buSzPts val="1100"/>
              <a:buFont typeface="Arial"/>
              <a:buNone/>
            </a:pPr>
            <a:r>
              <a:t/>
            </a:r>
            <a:endParaRPr sz="2050">
              <a:solidFill>
                <a:schemeClr val="dk1"/>
              </a:solidFill>
              <a:latin typeface="Century Gothic"/>
              <a:ea typeface="Century Gothic"/>
              <a:cs typeface="Century Gothic"/>
              <a:sym typeface="Century Gothic"/>
            </a:endParaRPr>
          </a:p>
          <a:p>
            <a:pPr indent="0" lvl="0" marL="0" rtl="0" algn="l">
              <a:lnSpc>
                <a:spcPct val="200000"/>
              </a:lnSpc>
              <a:spcBef>
                <a:spcPts val="1200"/>
              </a:spcBef>
              <a:spcAft>
                <a:spcPts val="0"/>
              </a:spcAft>
              <a:buNone/>
            </a:pPr>
            <a:r>
              <a:t/>
            </a:r>
            <a:endParaRPr/>
          </a:p>
          <a:p>
            <a:pPr indent="0" lvl="0" marL="0" rtl="0" algn="l">
              <a:lnSpc>
                <a:spcPct val="200000"/>
              </a:lnSpc>
              <a:spcBef>
                <a:spcPts val="0"/>
              </a:spcBef>
              <a:spcAft>
                <a:spcPts val="0"/>
              </a:spcAft>
              <a:buNone/>
            </a:pPr>
            <a:r>
              <a:t/>
            </a:r>
            <a:endParaRPr/>
          </a:p>
        </p:txBody>
      </p:sp>
      <p:sp>
        <p:nvSpPr>
          <p:cNvPr id="241" name="Google Shape;241;gd1f367464b_1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219098fe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219098fe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value youth, artists, and community voice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1f138a7d46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entury Gothic"/>
              <a:ea typeface="Century Gothic"/>
              <a:cs typeface="Century Gothic"/>
              <a:sym typeface="Century Gothic"/>
            </a:endParaRPr>
          </a:p>
          <a:p>
            <a:pPr indent="0" lvl="0" marL="457200" rtl="0" algn="l">
              <a:lnSpc>
                <a:spcPct val="200000"/>
              </a:lnSpc>
              <a:spcBef>
                <a:spcPts val="0"/>
              </a:spcBef>
              <a:spcAft>
                <a:spcPts val="0"/>
              </a:spcAft>
              <a:buNone/>
            </a:pPr>
            <a:r>
              <a:t/>
            </a:r>
            <a:endParaRPr/>
          </a:p>
        </p:txBody>
      </p:sp>
      <p:sp>
        <p:nvSpPr>
          <p:cNvPr id="258" name="Google Shape;258;g11f138a7d46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1f138a7d4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entury Gothic"/>
              <a:ea typeface="Century Gothic"/>
              <a:cs typeface="Century Gothic"/>
              <a:sym typeface="Century Gothic"/>
            </a:endParaRPr>
          </a:p>
          <a:p>
            <a:pPr indent="0" lvl="0" marL="457200" rtl="0" algn="l">
              <a:lnSpc>
                <a:spcPct val="200000"/>
              </a:lnSpc>
              <a:spcBef>
                <a:spcPts val="0"/>
              </a:spcBef>
              <a:spcAft>
                <a:spcPts val="0"/>
              </a:spcAft>
              <a:buNone/>
            </a:pPr>
            <a:r>
              <a:t/>
            </a:r>
            <a:endParaRPr/>
          </a:p>
        </p:txBody>
      </p:sp>
      <p:sp>
        <p:nvSpPr>
          <p:cNvPr id="274" name="Google Shape;274;g11f138a7d46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1eb89dc4a2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2100">
                <a:solidFill>
                  <a:schemeClr val="dk1"/>
                </a:solidFill>
                <a:highlight>
                  <a:srgbClr val="4CA8DD"/>
                </a:highlight>
                <a:latin typeface="Proxima Nova"/>
                <a:ea typeface="Proxima Nova"/>
                <a:cs typeface="Proxima Nova"/>
                <a:sym typeface="Proxima Nova"/>
              </a:rPr>
              <a:t>Each year FoLAR’s Great LA River CleanUp brings together thousands of volunteers in service of our great Los Angeles River. What began with ten people at one site in 1989, has grown over 30 years to an effort mobilizing thousands of Angelenos of all ages and backgrounds to make a hands-on, immediate impact on our River’s health at sites all along the River’s 51 miles.</a:t>
            </a:r>
            <a:endParaRPr sz="2100">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entury Gothic"/>
              <a:ea typeface="Century Gothic"/>
              <a:cs typeface="Century Gothic"/>
              <a:sym typeface="Century Gothic"/>
            </a:endParaRPr>
          </a:p>
          <a:p>
            <a:pPr indent="0" lvl="0" marL="457200" rtl="0" algn="l">
              <a:lnSpc>
                <a:spcPct val="200000"/>
              </a:lnSpc>
              <a:spcBef>
                <a:spcPts val="0"/>
              </a:spcBef>
              <a:spcAft>
                <a:spcPts val="0"/>
              </a:spcAft>
              <a:buNone/>
            </a:pPr>
            <a:r>
              <a:t/>
            </a:r>
            <a:endParaRPr/>
          </a:p>
        </p:txBody>
      </p:sp>
      <p:sp>
        <p:nvSpPr>
          <p:cNvPr id="291" name="Google Shape;291;g11eb89dc4a2_2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 name="Google Shape;58;p14"/>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0" name="Google Shape;70;p16"/>
          <p:cNvSpPr txBox="1"/>
          <p:nvPr>
            <p:ph idx="1" type="body"/>
          </p:nvPr>
        </p:nvSpPr>
        <p:spPr>
          <a:xfrm>
            <a:off x="623888" y="3442098"/>
            <a:ext cx="7886700" cy="1125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3" name="Google Shape;83;p18"/>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4" name="Google Shape;84;p18"/>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6" name="Google Shape;86;p18"/>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21"/>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8" name="Google Shape;108;p22"/>
          <p:cNvSpPr/>
          <p:nvPr>
            <p:ph idx="2" type="pic"/>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1" name="Shape 131"/>
        <p:cNvGrpSpPr/>
        <p:nvPr/>
      </p:nvGrpSpPr>
      <p:grpSpPr>
        <a:xfrm>
          <a:off x="0" y="0"/>
          <a:ext cx="0" cy="0"/>
          <a:chOff x="0" y="0"/>
          <a:chExt cx="0" cy="0"/>
        </a:xfrm>
      </p:grpSpPr>
      <p:sp>
        <p:nvSpPr>
          <p:cNvPr id="132" name="Google Shape;132;p26"/>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3" name="Google Shape;133;p26"/>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34" name="Google Shape;134;p26"/>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5" name="Google Shape;135;p26"/>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6" name="Google Shape;136;p26"/>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7" name="Shape 137"/>
        <p:cNvGrpSpPr/>
        <p:nvPr/>
      </p:nvGrpSpPr>
      <p:grpSpPr>
        <a:xfrm>
          <a:off x="0" y="0"/>
          <a:ext cx="0" cy="0"/>
          <a:chOff x="0" y="0"/>
          <a:chExt cx="0" cy="0"/>
        </a:xfrm>
      </p:grpSpPr>
      <p:sp>
        <p:nvSpPr>
          <p:cNvPr id="138" name="Google Shape;138;p27"/>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9" name="Google Shape;139;p27"/>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 name="Google Shape;140;p27"/>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1" name="Google Shape;141;p27"/>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2" name="Google Shape;142;p27"/>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3" name="Shape 143"/>
        <p:cNvGrpSpPr/>
        <p:nvPr/>
      </p:nvGrpSpPr>
      <p:grpSpPr>
        <a:xfrm>
          <a:off x="0" y="0"/>
          <a:ext cx="0" cy="0"/>
          <a:chOff x="0" y="0"/>
          <a:chExt cx="0" cy="0"/>
        </a:xfrm>
      </p:grpSpPr>
      <p:sp>
        <p:nvSpPr>
          <p:cNvPr id="144" name="Google Shape;144;p28"/>
          <p:cNvSpPr txBox="1"/>
          <p:nvPr>
            <p:ph type="title"/>
          </p:nvPr>
        </p:nvSpPr>
        <p:spPr>
          <a:xfrm>
            <a:off x="623888" y="1282306"/>
            <a:ext cx="7886700" cy="2139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5" name="Google Shape;145;p28"/>
          <p:cNvSpPr txBox="1"/>
          <p:nvPr>
            <p:ph idx="1" type="body"/>
          </p:nvPr>
        </p:nvSpPr>
        <p:spPr>
          <a:xfrm>
            <a:off x="623888" y="3442099"/>
            <a:ext cx="7886700" cy="1125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46" name="Google Shape;146;p28"/>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7" name="Google Shape;147;p28"/>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 name="Google Shape;148;p28"/>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9" name="Shape 149"/>
        <p:cNvGrpSpPr/>
        <p:nvPr/>
      </p:nvGrpSpPr>
      <p:grpSpPr>
        <a:xfrm>
          <a:off x="0" y="0"/>
          <a:ext cx="0" cy="0"/>
          <a:chOff x="0" y="0"/>
          <a:chExt cx="0" cy="0"/>
        </a:xfrm>
      </p:grpSpPr>
      <p:sp>
        <p:nvSpPr>
          <p:cNvPr id="150" name="Google Shape;150;p29"/>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1" name="Google Shape;151;p29"/>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 name="Google Shape;152;p29"/>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 name="Google Shape;153;p29"/>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29"/>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5" name="Google Shape;155;p29"/>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6" name="Shape 156"/>
        <p:cNvGrpSpPr/>
        <p:nvPr/>
      </p:nvGrpSpPr>
      <p:grpSpPr>
        <a:xfrm>
          <a:off x="0" y="0"/>
          <a:ext cx="0" cy="0"/>
          <a:chOff x="0" y="0"/>
          <a:chExt cx="0" cy="0"/>
        </a:xfrm>
      </p:grpSpPr>
      <p:sp>
        <p:nvSpPr>
          <p:cNvPr id="157" name="Google Shape;157;p30"/>
          <p:cNvSpPr txBox="1"/>
          <p:nvPr>
            <p:ph type="title"/>
          </p:nvPr>
        </p:nvSpPr>
        <p:spPr>
          <a:xfrm>
            <a:off x="629841" y="273845"/>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8" name="Google Shape;158;p30"/>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59" name="Google Shape;159;p30"/>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30"/>
          <p:cNvSpPr txBox="1"/>
          <p:nvPr>
            <p:ph idx="3" type="body"/>
          </p:nvPr>
        </p:nvSpPr>
        <p:spPr>
          <a:xfrm>
            <a:off x="4629152" y="1260872"/>
            <a:ext cx="3887400" cy="6180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61" name="Google Shape;161;p30"/>
          <p:cNvSpPr txBox="1"/>
          <p:nvPr>
            <p:ph idx="4" type="body"/>
          </p:nvPr>
        </p:nvSpPr>
        <p:spPr>
          <a:xfrm>
            <a:off x="4629152" y="1878806"/>
            <a:ext cx="3887400" cy="2763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30"/>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p30"/>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p30"/>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5" name="Shape 165"/>
        <p:cNvGrpSpPr/>
        <p:nvPr/>
      </p:nvGrpSpPr>
      <p:grpSpPr>
        <a:xfrm>
          <a:off x="0" y="0"/>
          <a:ext cx="0" cy="0"/>
          <a:chOff x="0" y="0"/>
          <a:chExt cx="0" cy="0"/>
        </a:xfrm>
      </p:grpSpPr>
      <p:sp>
        <p:nvSpPr>
          <p:cNvPr id="166" name="Google Shape;166;p31"/>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7" name="Google Shape;167;p31"/>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8" name="Google Shape;168;p31"/>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9" name="Google Shape;169;p31"/>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 name="Shape 170"/>
        <p:cNvGrpSpPr/>
        <p:nvPr/>
      </p:nvGrpSpPr>
      <p:grpSpPr>
        <a:xfrm>
          <a:off x="0" y="0"/>
          <a:ext cx="0" cy="0"/>
          <a:chOff x="0" y="0"/>
          <a:chExt cx="0" cy="0"/>
        </a:xfrm>
      </p:grpSpPr>
      <p:sp>
        <p:nvSpPr>
          <p:cNvPr id="171" name="Google Shape;171;p32"/>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2" name="Google Shape;172;p32"/>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3" name="Google Shape;173;p32"/>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33"/>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6" name="Google Shape;176;p33"/>
          <p:cNvSpPr txBox="1"/>
          <p:nvPr>
            <p:ph idx="1" type="body"/>
          </p:nvPr>
        </p:nvSpPr>
        <p:spPr>
          <a:xfrm>
            <a:off x="3887391" y="740571"/>
            <a:ext cx="4629300" cy="36552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7" name="Google Shape;177;p33"/>
          <p:cNvSpPr txBox="1"/>
          <p:nvPr>
            <p:ph idx="2" type="body"/>
          </p:nvPr>
        </p:nvSpPr>
        <p:spPr>
          <a:xfrm>
            <a:off x="629841" y="1543051"/>
            <a:ext cx="2949300" cy="285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78" name="Google Shape;178;p33"/>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9" name="Google Shape;179;p33"/>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0" name="Google Shape;180;p33"/>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1" name="Shape 181"/>
        <p:cNvGrpSpPr/>
        <p:nvPr/>
      </p:nvGrpSpPr>
      <p:grpSpPr>
        <a:xfrm>
          <a:off x="0" y="0"/>
          <a:ext cx="0" cy="0"/>
          <a:chOff x="0" y="0"/>
          <a:chExt cx="0" cy="0"/>
        </a:xfrm>
      </p:grpSpPr>
      <p:sp>
        <p:nvSpPr>
          <p:cNvPr id="182" name="Google Shape;182;p34"/>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3" name="Google Shape;183;p34"/>
          <p:cNvSpPr/>
          <p:nvPr>
            <p:ph idx="2" type="pic"/>
          </p:nvPr>
        </p:nvSpPr>
        <p:spPr>
          <a:xfrm>
            <a:off x="3887391" y="740571"/>
            <a:ext cx="4629300" cy="36552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84" name="Google Shape;184;p34"/>
          <p:cNvSpPr txBox="1"/>
          <p:nvPr>
            <p:ph idx="1" type="body"/>
          </p:nvPr>
        </p:nvSpPr>
        <p:spPr>
          <a:xfrm>
            <a:off x="629841" y="1543051"/>
            <a:ext cx="2949300" cy="285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85" name="Google Shape;185;p34"/>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6" name="Google Shape;186;p34"/>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7" name="Google Shape;187;p34"/>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sp>
        <p:nvSpPr>
          <p:cNvPr id="189" name="Google Shape;189;p35"/>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0" name="Google Shape;190;p35"/>
          <p:cNvSpPr txBox="1"/>
          <p:nvPr>
            <p:ph idx="1" type="body"/>
          </p:nvPr>
        </p:nvSpPr>
        <p:spPr>
          <a:xfrm rot="5400000">
            <a:off x="2940300" y="-942431"/>
            <a:ext cx="3263400" cy="78867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1" name="Google Shape;191;p35"/>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2" name="Google Shape;192;p35"/>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3" name="Google Shape;193;p35"/>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36"/>
          <p:cNvSpPr txBox="1"/>
          <p:nvPr>
            <p:ph type="title"/>
          </p:nvPr>
        </p:nvSpPr>
        <p:spPr>
          <a:xfrm rot="5400000">
            <a:off x="5350051" y="1467545"/>
            <a:ext cx="4359000" cy="19716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6" name="Google Shape;196;p36"/>
          <p:cNvSpPr txBox="1"/>
          <p:nvPr>
            <p:ph idx="1" type="body"/>
          </p:nvPr>
        </p:nvSpPr>
        <p:spPr>
          <a:xfrm rot="5400000">
            <a:off x="1349477" y="-447056"/>
            <a:ext cx="4359000" cy="5800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7" name="Google Shape;197;p36"/>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8" name="Google Shape;198;p36"/>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9" name="Google Shape;199;p36"/>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7" name="Google Shape;127;p25"/>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25"/>
          <p:cNvSpPr txBox="1"/>
          <p:nvPr>
            <p:ph idx="10" type="dt"/>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 name="Google Shape;129;p25"/>
          <p:cNvSpPr txBox="1"/>
          <p:nvPr>
            <p:ph idx="11" type="ftr"/>
          </p:nvPr>
        </p:nvSpPr>
        <p:spPr>
          <a:xfrm>
            <a:off x="3028950" y="4767264"/>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 name="Google Shape;130;p25"/>
          <p:cNvSpPr txBox="1"/>
          <p:nvPr>
            <p:ph idx="12" type="sldNum"/>
          </p:nvPr>
        </p:nvSpPr>
        <p:spPr>
          <a:xfrm>
            <a:off x="6457950" y="4767264"/>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6.jpg"/><Relationship Id="rId5" Type="http://schemas.openxmlformats.org/officeDocument/2006/relationships/image" Target="../media/image15.jpg"/><Relationship Id="rId6"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6.jpg"/><Relationship Id="rId5" Type="http://schemas.openxmlformats.org/officeDocument/2006/relationships/image" Target="../media/image15.jpg"/><Relationship Id="rId6"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8.jpg"/><Relationship Id="rId5" Type="http://schemas.openxmlformats.org/officeDocument/2006/relationships/image" Target="../media/image12.jpg"/><Relationship Id="rId6" Type="http://schemas.openxmlformats.org/officeDocument/2006/relationships/image" Target="../media/image10.jp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7"/>
          <p:cNvPicPr preferRelativeResize="0"/>
          <p:nvPr/>
        </p:nvPicPr>
        <p:blipFill rotWithShape="1">
          <a:blip r:embed="rId3">
            <a:alphaModFix/>
          </a:blip>
          <a:srcRect b="11725" l="0" r="0" t="4941"/>
          <a:stretch/>
        </p:blipFill>
        <p:spPr>
          <a:xfrm>
            <a:off x="0" y="0"/>
            <a:ext cx="9258300" cy="5143500"/>
          </a:xfrm>
          <a:prstGeom prst="rect">
            <a:avLst/>
          </a:prstGeom>
          <a:noFill/>
          <a:ln>
            <a:noFill/>
          </a:ln>
        </p:spPr>
      </p:pic>
      <p:sp>
        <p:nvSpPr>
          <p:cNvPr id="205" name="Google Shape;205;p37"/>
          <p:cNvSpPr/>
          <p:nvPr/>
        </p:nvSpPr>
        <p:spPr>
          <a:xfrm rot="5400000">
            <a:off x="651150" y="-650550"/>
            <a:ext cx="7856700" cy="9157800"/>
          </a:xfrm>
          <a:prstGeom prst="rtTriangle">
            <a:avLst/>
          </a:prstGeom>
          <a:solidFill>
            <a:srgbClr val="FFFFFF">
              <a:alpha val="8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7"/>
          <p:cNvSpPr txBox="1"/>
          <p:nvPr/>
        </p:nvSpPr>
        <p:spPr>
          <a:xfrm>
            <a:off x="421250" y="2010006"/>
            <a:ext cx="5332200" cy="1123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200">
                <a:solidFill>
                  <a:srgbClr val="16AAE3"/>
                </a:solidFill>
                <a:latin typeface="Proxima Nova"/>
                <a:ea typeface="Proxima Nova"/>
                <a:cs typeface="Proxima Nova"/>
                <a:sym typeface="Proxima Nova"/>
              </a:rPr>
              <a:t>Organization Overview</a:t>
            </a:r>
            <a:endParaRPr b="1" sz="3200">
              <a:solidFill>
                <a:srgbClr val="16AAE3"/>
              </a:solidFill>
              <a:latin typeface="Proxima Nova"/>
              <a:ea typeface="Proxima Nova"/>
              <a:cs typeface="Proxima Nova"/>
              <a:sym typeface="Proxima Nova"/>
            </a:endParaRPr>
          </a:p>
          <a:p>
            <a:pPr indent="0" lvl="0" marL="0" marR="0" rtl="0" algn="l">
              <a:spcBef>
                <a:spcPts val="0"/>
              </a:spcBef>
              <a:spcAft>
                <a:spcPts val="0"/>
              </a:spcAft>
              <a:buNone/>
            </a:pPr>
            <a:r>
              <a:rPr lang="en" sz="1800">
                <a:solidFill>
                  <a:srgbClr val="666666"/>
                </a:solidFill>
                <a:latin typeface="Proxima Nova"/>
                <a:ea typeface="Proxima Nova"/>
                <a:cs typeface="Proxima Nova"/>
                <a:sym typeface="Proxima Nova"/>
              </a:rPr>
              <a:t>Candice Dickens-Russell</a:t>
            </a:r>
            <a:endParaRPr sz="1800">
              <a:solidFill>
                <a:srgbClr val="666666"/>
              </a:solidFill>
              <a:latin typeface="Proxima Nova"/>
              <a:ea typeface="Proxima Nova"/>
              <a:cs typeface="Proxima Nova"/>
              <a:sym typeface="Proxima Nova"/>
            </a:endParaRPr>
          </a:p>
          <a:p>
            <a:pPr indent="0" lvl="0" marL="0" marR="0" rtl="0" algn="l">
              <a:spcBef>
                <a:spcPts val="0"/>
              </a:spcBef>
              <a:spcAft>
                <a:spcPts val="0"/>
              </a:spcAft>
              <a:buNone/>
            </a:pPr>
            <a:r>
              <a:rPr lang="en" sz="1800">
                <a:solidFill>
                  <a:srgbClr val="666666"/>
                </a:solidFill>
                <a:latin typeface="Proxima Nova"/>
                <a:ea typeface="Proxima Nova"/>
                <a:cs typeface="Proxima Nova"/>
                <a:sym typeface="Proxima Nova"/>
              </a:rPr>
              <a:t>President &amp; CEO</a:t>
            </a:r>
            <a:endParaRPr sz="1800">
              <a:solidFill>
                <a:srgbClr val="666666"/>
              </a:solidFill>
              <a:latin typeface="Proxima Nova"/>
              <a:ea typeface="Proxima Nova"/>
              <a:cs typeface="Proxima Nova"/>
              <a:sym typeface="Proxima Nova"/>
            </a:endParaRPr>
          </a:p>
        </p:txBody>
      </p:sp>
      <p:pic>
        <p:nvPicPr>
          <p:cNvPr id="207" name="Google Shape;207;p37"/>
          <p:cNvPicPr preferRelativeResize="0"/>
          <p:nvPr/>
        </p:nvPicPr>
        <p:blipFill rotWithShape="1">
          <a:blip r:embed="rId4">
            <a:alphaModFix/>
          </a:blip>
          <a:srcRect b="0" l="0" r="0" t="0"/>
          <a:stretch/>
        </p:blipFill>
        <p:spPr>
          <a:xfrm>
            <a:off x="421240" y="879382"/>
            <a:ext cx="2716123" cy="731093"/>
          </a:xfrm>
          <a:prstGeom prst="rect">
            <a:avLst/>
          </a:prstGeom>
          <a:noFill/>
          <a:ln>
            <a:noFill/>
          </a:ln>
        </p:spPr>
      </p:pic>
      <p:cxnSp>
        <p:nvCxnSpPr>
          <p:cNvPr id="208" name="Google Shape;208;p37"/>
          <p:cNvCxnSpPr/>
          <p:nvPr/>
        </p:nvCxnSpPr>
        <p:spPr>
          <a:xfrm>
            <a:off x="421240" y="1910993"/>
            <a:ext cx="4846200" cy="0"/>
          </a:xfrm>
          <a:prstGeom prst="straightConnector1">
            <a:avLst/>
          </a:prstGeom>
          <a:noFill/>
          <a:ln cap="flat" cmpd="sng" w="9525">
            <a:solidFill>
              <a:srgbClr val="16AAE3"/>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46"/>
          <p:cNvPicPr preferRelativeResize="0"/>
          <p:nvPr/>
        </p:nvPicPr>
        <p:blipFill rotWithShape="1">
          <a:blip r:embed="rId3">
            <a:alphaModFix/>
          </a:blip>
          <a:srcRect b="0" l="0" r="0" t="0"/>
          <a:stretch/>
        </p:blipFill>
        <p:spPr>
          <a:xfrm>
            <a:off x="-71127" y="0"/>
            <a:ext cx="9215124" cy="5143500"/>
          </a:xfrm>
          <a:prstGeom prst="rect">
            <a:avLst/>
          </a:prstGeom>
          <a:noFill/>
          <a:ln>
            <a:noFill/>
          </a:ln>
        </p:spPr>
      </p:pic>
      <p:sp>
        <p:nvSpPr>
          <p:cNvPr id="303" name="Google Shape;303;p46"/>
          <p:cNvSpPr txBox="1"/>
          <p:nvPr/>
        </p:nvSpPr>
        <p:spPr>
          <a:xfrm>
            <a:off x="256853" y="4885361"/>
            <a:ext cx="5373300" cy="1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aseline="30000" lang="en" sz="900">
                <a:solidFill>
                  <a:srgbClr val="7F7F7F"/>
                </a:solidFill>
                <a:latin typeface="Carme"/>
                <a:ea typeface="Carme"/>
                <a:cs typeface="Carme"/>
                <a:sym typeface="Carme"/>
              </a:rPr>
              <a:t>FRIENDS OF THE LOS ANGELES RIVER | 323.223.0585 | WWW.FOLAR.ORG 570 WEST AVE 26 SUITE 250, LOS ANGELES, CA 90065</a:t>
            </a:r>
            <a:endParaRPr sz="900">
              <a:solidFill>
                <a:srgbClr val="7F7F7F"/>
              </a:solidFill>
              <a:latin typeface="Carme"/>
              <a:ea typeface="Carme"/>
              <a:cs typeface="Carme"/>
              <a:sym typeface="Carme"/>
            </a:endParaRPr>
          </a:p>
        </p:txBody>
      </p:sp>
      <p:cxnSp>
        <p:nvCxnSpPr>
          <p:cNvPr id="304" name="Google Shape;304;p46"/>
          <p:cNvCxnSpPr/>
          <p:nvPr/>
        </p:nvCxnSpPr>
        <p:spPr>
          <a:xfrm>
            <a:off x="342129" y="4807022"/>
            <a:ext cx="4846200" cy="0"/>
          </a:xfrm>
          <a:prstGeom prst="straightConnector1">
            <a:avLst/>
          </a:prstGeom>
          <a:noFill/>
          <a:ln cap="flat" cmpd="sng" w="9525">
            <a:solidFill>
              <a:srgbClr val="D8D8D8"/>
            </a:solidFill>
            <a:prstDash val="solid"/>
            <a:miter lim="800000"/>
            <a:headEnd len="sm" w="sm" type="none"/>
            <a:tailEnd len="sm" w="sm" type="none"/>
          </a:ln>
        </p:spPr>
      </p:cxnSp>
      <p:sp>
        <p:nvSpPr>
          <p:cNvPr id="305" name="Google Shape;305;p46"/>
          <p:cNvSpPr txBox="1"/>
          <p:nvPr/>
        </p:nvSpPr>
        <p:spPr>
          <a:xfrm>
            <a:off x="342125" y="1006900"/>
            <a:ext cx="6185100" cy="36264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t/>
            </a:r>
            <a:endParaRPr b="1" sz="1800">
              <a:solidFill>
                <a:srgbClr val="3F3F3F"/>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t/>
            </a:r>
            <a:endParaRPr b="1" sz="1800">
              <a:solidFill>
                <a:srgbClr val="3F3F3F"/>
              </a:solidFill>
              <a:latin typeface="Proxima Nova"/>
              <a:ea typeface="Proxima Nova"/>
              <a:cs typeface="Proxima Nova"/>
              <a:sym typeface="Proxima Nova"/>
            </a:endParaRPr>
          </a:p>
        </p:txBody>
      </p:sp>
      <p:sp>
        <p:nvSpPr>
          <p:cNvPr id="306" name="Google Shape;306;p46"/>
          <p:cNvSpPr txBox="1"/>
          <p:nvPr/>
        </p:nvSpPr>
        <p:spPr>
          <a:xfrm>
            <a:off x="256853" y="408650"/>
            <a:ext cx="6048300" cy="3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400">
                <a:solidFill>
                  <a:srgbClr val="7DC342"/>
                </a:solidFill>
                <a:latin typeface="Proxima Nova"/>
                <a:ea typeface="Proxima Nova"/>
                <a:cs typeface="Proxima Nova"/>
                <a:sym typeface="Proxima Nova"/>
              </a:rPr>
              <a:t>Questions? </a:t>
            </a:r>
            <a:endParaRPr>
              <a:latin typeface="Proxima Nova"/>
              <a:ea typeface="Proxima Nova"/>
              <a:cs typeface="Proxima Nova"/>
              <a:sym typeface="Proxima Nova"/>
            </a:endParaRPr>
          </a:p>
        </p:txBody>
      </p:sp>
      <p:cxnSp>
        <p:nvCxnSpPr>
          <p:cNvPr id="307" name="Google Shape;307;p46"/>
          <p:cNvCxnSpPr/>
          <p:nvPr/>
        </p:nvCxnSpPr>
        <p:spPr>
          <a:xfrm>
            <a:off x="342129" y="940085"/>
            <a:ext cx="4846200" cy="0"/>
          </a:xfrm>
          <a:prstGeom prst="straightConnector1">
            <a:avLst/>
          </a:prstGeom>
          <a:noFill/>
          <a:ln cap="flat" cmpd="sng" w="9525">
            <a:solidFill>
              <a:srgbClr val="16AAE3"/>
            </a:solidFill>
            <a:prstDash val="solid"/>
            <a:miter lim="800000"/>
            <a:headEnd len="sm" w="sm" type="none"/>
            <a:tailEnd len="sm" w="sm" type="none"/>
          </a:ln>
        </p:spPr>
      </p:cxnSp>
      <p:pic>
        <p:nvPicPr>
          <p:cNvPr id="308" name="Google Shape;308;p46"/>
          <p:cNvPicPr preferRelativeResize="0"/>
          <p:nvPr/>
        </p:nvPicPr>
        <p:blipFill>
          <a:blip r:embed="rId4">
            <a:alphaModFix/>
          </a:blip>
          <a:stretch>
            <a:fillRect/>
          </a:stretch>
        </p:blipFill>
        <p:spPr>
          <a:xfrm>
            <a:off x="6559899" y="1700529"/>
            <a:ext cx="2586650" cy="1721489"/>
          </a:xfrm>
          <a:prstGeom prst="rect">
            <a:avLst/>
          </a:prstGeom>
          <a:noFill/>
          <a:ln>
            <a:noFill/>
          </a:ln>
        </p:spPr>
      </p:pic>
      <p:pic>
        <p:nvPicPr>
          <p:cNvPr id="309" name="Google Shape;309;p46"/>
          <p:cNvPicPr preferRelativeResize="0"/>
          <p:nvPr/>
        </p:nvPicPr>
        <p:blipFill>
          <a:blip r:embed="rId5">
            <a:alphaModFix/>
          </a:blip>
          <a:stretch>
            <a:fillRect/>
          </a:stretch>
        </p:blipFill>
        <p:spPr>
          <a:xfrm>
            <a:off x="6562095" y="0"/>
            <a:ext cx="2582231" cy="1721491"/>
          </a:xfrm>
          <a:prstGeom prst="rect">
            <a:avLst/>
          </a:prstGeom>
          <a:noFill/>
          <a:ln>
            <a:noFill/>
          </a:ln>
        </p:spPr>
      </p:pic>
      <p:pic>
        <p:nvPicPr>
          <p:cNvPr id="310" name="Google Shape;310;p46"/>
          <p:cNvPicPr preferRelativeResize="0"/>
          <p:nvPr/>
        </p:nvPicPr>
        <p:blipFill>
          <a:blip r:embed="rId6">
            <a:alphaModFix/>
          </a:blip>
          <a:stretch>
            <a:fillRect/>
          </a:stretch>
        </p:blipFill>
        <p:spPr>
          <a:xfrm>
            <a:off x="6559889" y="3422010"/>
            <a:ext cx="2586650" cy="1721489"/>
          </a:xfrm>
          <a:prstGeom prst="rect">
            <a:avLst/>
          </a:prstGeom>
          <a:noFill/>
          <a:ln>
            <a:noFill/>
          </a:ln>
        </p:spPr>
      </p:pic>
      <p:sp>
        <p:nvSpPr>
          <p:cNvPr id="311" name="Google Shape;311;p46"/>
          <p:cNvSpPr txBox="1"/>
          <p:nvPr/>
        </p:nvSpPr>
        <p:spPr>
          <a:xfrm>
            <a:off x="256850" y="940075"/>
            <a:ext cx="6185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8"/>
          <p:cNvPicPr preferRelativeResize="0"/>
          <p:nvPr/>
        </p:nvPicPr>
        <p:blipFill rotWithShape="1">
          <a:blip r:embed="rId3">
            <a:alphaModFix/>
          </a:blip>
          <a:srcRect b="0" l="0" r="0" t="0"/>
          <a:stretch/>
        </p:blipFill>
        <p:spPr>
          <a:xfrm>
            <a:off x="-71127" y="0"/>
            <a:ext cx="9215124" cy="5143500"/>
          </a:xfrm>
          <a:prstGeom prst="rect">
            <a:avLst/>
          </a:prstGeom>
          <a:noFill/>
          <a:ln>
            <a:noFill/>
          </a:ln>
        </p:spPr>
      </p:pic>
      <p:sp>
        <p:nvSpPr>
          <p:cNvPr id="214" name="Google Shape;214;p38"/>
          <p:cNvSpPr txBox="1"/>
          <p:nvPr/>
        </p:nvSpPr>
        <p:spPr>
          <a:xfrm>
            <a:off x="256853" y="4885361"/>
            <a:ext cx="5373300" cy="1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aseline="30000" lang="en" sz="900">
                <a:solidFill>
                  <a:srgbClr val="7F7F7F"/>
                </a:solidFill>
                <a:latin typeface="Carme"/>
                <a:ea typeface="Carme"/>
                <a:cs typeface="Carme"/>
                <a:sym typeface="Carme"/>
              </a:rPr>
              <a:t>FRIENDS OF THE LOS ANGELES RIVER | 323.223.0585 | WWW.FOLAR.ORG 570 WEST AVE 26 SUITE 250, LOS ANGELES, CA 90065</a:t>
            </a:r>
            <a:endParaRPr sz="900">
              <a:solidFill>
                <a:srgbClr val="7F7F7F"/>
              </a:solidFill>
              <a:latin typeface="Carme"/>
              <a:ea typeface="Carme"/>
              <a:cs typeface="Carme"/>
              <a:sym typeface="Carme"/>
            </a:endParaRPr>
          </a:p>
        </p:txBody>
      </p:sp>
      <p:cxnSp>
        <p:nvCxnSpPr>
          <p:cNvPr id="215" name="Google Shape;215;p38"/>
          <p:cNvCxnSpPr/>
          <p:nvPr/>
        </p:nvCxnSpPr>
        <p:spPr>
          <a:xfrm>
            <a:off x="342129" y="4807022"/>
            <a:ext cx="4846200" cy="0"/>
          </a:xfrm>
          <a:prstGeom prst="straightConnector1">
            <a:avLst/>
          </a:prstGeom>
          <a:noFill/>
          <a:ln cap="flat" cmpd="sng" w="9525">
            <a:solidFill>
              <a:srgbClr val="D8D8D8"/>
            </a:solidFill>
            <a:prstDash val="solid"/>
            <a:miter lim="800000"/>
            <a:headEnd len="sm" w="sm" type="none"/>
            <a:tailEnd len="sm" w="sm" type="none"/>
          </a:ln>
        </p:spPr>
      </p:cxnSp>
      <p:sp>
        <p:nvSpPr>
          <p:cNvPr id="216" name="Google Shape;216;p38"/>
          <p:cNvSpPr txBox="1"/>
          <p:nvPr/>
        </p:nvSpPr>
        <p:spPr>
          <a:xfrm>
            <a:off x="256850" y="408651"/>
            <a:ext cx="60483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latin typeface="Proxima Nova"/>
              <a:ea typeface="Proxima Nova"/>
              <a:cs typeface="Proxima Nova"/>
              <a:sym typeface="Proxima Nova"/>
            </a:endParaRPr>
          </a:p>
        </p:txBody>
      </p:sp>
      <p:pic>
        <p:nvPicPr>
          <p:cNvPr id="217" name="Google Shape;217;p38"/>
          <p:cNvPicPr preferRelativeResize="0"/>
          <p:nvPr/>
        </p:nvPicPr>
        <p:blipFill>
          <a:blip r:embed="rId4">
            <a:alphaModFix/>
          </a:blip>
          <a:stretch>
            <a:fillRect/>
          </a:stretch>
        </p:blipFill>
        <p:spPr>
          <a:xfrm>
            <a:off x="5445225" y="907350"/>
            <a:ext cx="3093300" cy="3328800"/>
          </a:xfrm>
          <a:prstGeom prst="roundRect">
            <a:avLst>
              <a:gd fmla="val 16667" name="adj"/>
            </a:avLst>
          </a:prstGeom>
          <a:noFill/>
          <a:ln>
            <a:noFill/>
          </a:ln>
        </p:spPr>
      </p:pic>
      <p:sp>
        <p:nvSpPr>
          <p:cNvPr id="218" name="Google Shape;218;p38"/>
          <p:cNvSpPr txBox="1"/>
          <p:nvPr/>
        </p:nvSpPr>
        <p:spPr>
          <a:xfrm>
            <a:off x="279200" y="232900"/>
            <a:ext cx="5328600" cy="57876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2200">
                <a:solidFill>
                  <a:schemeClr val="dk1"/>
                </a:solidFill>
                <a:latin typeface="Garamond"/>
                <a:ea typeface="Garamond"/>
                <a:cs typeface="Garamond"/>
                <a:sym typeface="Garamond"/>
              </a:rPr>
              <a:t>President &amp; CEO</a:t>
            </a:r>
            <a:endParaRPr sz="2200">
              <a:solidFill>
                <a:schemeClr val="dk1"/>
              </a:solidFill>
              <a:latin typeface="Garamond"/>
              <a:ea typeface="Garamond"/>
              <a:cs typeface="Garamond"/>
              <a:sym typeface="Garamond"/>
            </a:endParaRPr>
          </a:p>
          <a:p>
            <a:pPr indent="0" lvl="0" marL="0" rtl="0" algn="l">
              <a:lnSpc>
                <a:spcPct val="200000"/>
              </a:lnSpc>
              <a:spcBef>
                <a:spcPts val="0"/>
              </a:spcBef>
              <a:spcAft>
                <a:spcPts val="0"/>
              </a:spcAft>
              <a:buNone/>
            </a:pPr>
            <a:r>
              <a:rPr lang="en" sz="2200">
                <a:solidFill>
                  <a:schemeClr val="dk1"/>
                </a:solidFill>
                <a:latin typeface="Garamond"/>
                <a:ea typeface="Garamond"/>
                <a:cs typeface="Garamond"/>
                <a:sym typeface="Garamond"/>
              </a:rPr>
              <a:t>LA Native</a:t>
            </a:r>
            <a:endParaRPr sz="2200">
              <a:solidFill>
                <a:schemeClr val="dk1"/>
              </a:solidFill>
              <a:latin typeface="Garamond"/>
              <a:ea typeface="Garamond"/>
              <a:cs typeface="Garamond"/>
              <a:sym typeface="Garamond"/>
            </a:endParaRPr>
          </a:p>
          <a:p>
            <a:pPr indent="0" lvl="0" marL="0" rtl="0" algn="l">
              <a:lnSpc>
                <a:spcPct val="200000"/>
              </a:lnSpc>
              <a:spcBef>
                <a:spcPts val="0"/>
              </a:spcBef>
              <a:spcAft>
                <a:spcPts val="0"/>
              </a:spcAft>
              <a:buNone/>
            </a:pPr>
            <a:r>
              <a:rPr lang="en" sz="2200">
                <a:solidFill>
                  <a:schemeClr val="dk1"/>
                </a:solidFill>
                <a:latin typeface="Garamond"/>
                <a:ea typeface="Garamond"/>
                <a:cs typeface="Garamond"/>
                <a:sym typeface="Garamond"/>
              </a:rPr>
              <a:t>Board Member 2016</a:t>
            </a:r>
            <a:endParaRPr sz="2200">
              <a:solidFill>
                <a:schemeClr val="dk1"/>
              </a:solidFill>
              <a:latin typeface="Garamond"/>
              <a:ea typeface="Garamond"/>
              <a:cs typeface="Garamond"/>
              <a:sym typeface="Garamond"/>
            </a:endParaRPr>
          </a:p>
          <a:p>
            <a:pPr indent="0" lvl="0" marL="0" rtl="0" algn="l">
              <a:lnSpc>
                <a:spcPct val="200000"/>
              </a:lnSpc>
              <a:spcBef>
                <a:spcPts val="0"/>
              </a:spcBef>
              <a:spcAft>
                <a:spcPts val="0"/>
              </a:spcAft>
              <a:buNone/>
            </a:pPr>
            <a:r>
              <a:rPr lang="en" sz="2200">
                <a:solidFill>
                  <a:schemeClr val="dk1"/>
                </a:solidFill>
                <a:latin typeface="Garamond"/>
                <a:ea typeface="Garamond"/>
                <a:cs typeface="Garamond"/>
                <a:sym typeface="Garamond"/>
              </a:rPr>
              <a:t>Curriculum</a:t>
            </a:r>
            <a:r>
              <a:rPr lang="en" sz="2200">
                <a:solidFill>
                  <a:schemeClr val="dk1"/>
                </a:solidFill>
                <a:latin typeface="Garamond"/>
                <a:ea typeface="Garamond"/>
                <a:cs typeface="Garamond"/>
                <a:sym typeface="Garamond"/>
              </a:rPr>
              <a:t> </a:t>
            </a:r>
            <a:r>
              <a:rPr lang="en" sz="2200">
                <a:solidFill>
                  <a:schemeClr val="dk1"/>
                </a:solidFill>
                <a:latin typeface="Garamond"/>
                <a:ea typeface="Garamond"/>
                <a:cs typeface="Garamond"/>
                <a:sym typeface="Garamond"/>
              </a:rPr>
              <a:t>Development</a:t>
            </a:r>
            <a:r>
              <a:rPr lang="en" sz="2200">
                <a:solidFill>
                  <a:schemeClr val="dk1"/>
                </a:solidFill>
                <a:latin typeface="Garamond"/>
                <a:ea typeface="Garamond"/>
                <a:cs typeface="Garamond"/>
                <a:sym typeface="Garamond"/>
              </a:rPr>
              <a:t> 2007</a:t>
            </a:r>
            <a:endParaRPr sz="2200">
              <a:solidFill>
                <a:schemeClr val="dk1"/>
              </a:solidFill>
              <a:latin typeface="Garamond"/>
              <a:ea typeface="Garamond"/>
              <a:cs typeface="Garamond"/>
              <a:sym typeface="Garamond"/>
            </a:endParaRPr>
          </a:p>
          <a:p>
            <a:pPr indent="0" lvl="0" marL="0" rtl="0" algn="l">
              <a:lnSpc>
                <a:spcPct val="200000"/>
              </a:lnSpc>
              <a:spcBef>
                <a:spcPts val="0"/>
              </a:spcBef>
              <a:spcAft>
                <a:spcPts val="0"/>
              </a:spcAft>
              <a:buNone/>
            </a:pPr>
            <a:r>
              <a:rPr lang="en" sz="2200">
                <a:solidFill>
                  <a:schemeClr val="dk1"/>
                </a:solidFill>
                <a:latin typeface="Garamond"/>
                <a:ea typeface="Garamond"/>
                <a:cs typeface="Garamond"/>
                <a:sym typeface="Garamond"/>
              </a:rPr>
              <a:t>Sustainability</a:t>
            </a:r>
            <a:r>
              <a:rPr lang="en" sz="2200">
                <a:solidFill>
                  <a:schemeClr val="dk1"/>
                </a:solidFill>
                <a:latin typeface="Garamond"/>
                <a:ea typeface="Garamond"/>
                <a:cs typeface="Garamond"/>
                <a:sym typeface="Garamond"/>
              </a:rPr>
              <a:t> &amp; Social Justice</a:t>
            </a:r>
            <a:endParaRPr sz="2200">
              <a:solidFill>
                <a:schemeClr val="dk1"/>
              </a:solidFill>
              <a:latin typeface="Garamond"/>
              <a:ea typeface="Garamond"/>
              <a:cs typeface="Garamond"/>
              <a:sym typeface="Garamond"/>
            </a:endParaRPr>
          </a:p>
          <a:p>
            <a:pPr indent="0" lvl="0" marL="0" rtl="0" algn="l">
              <a:lnSpc>
                <a:spcPct val="200000"/>
              </a:lnSpc>
              <a:spcBef>
                <a:spcPts val="0"/>
              </a:spcBef>
              <a:spcAft>
                <a:spcPts val="0"/>
              </a:spcAft>
              <a:buNone/>
            </a:pPr>
            <a:r>
              <a:rPr lang="en" sz="2200">
                <a:solidFill>
                  <a:schemeClr val="dk1"/>
                </a:solidFill>
                <a:latin typeface="Garamond"/>
                <a:ea typeface="Garamond"/>
                <a:cs typeface="Garamond"/>
                <a:sym typeface="Garamond"/>
              </a:rPr>
              <a:t>Director of Env. Ed. State of CA</a:t>
            </a:r>
            <a:endParaRPr sz="2200">
              <a:solidFill>
                <a:schemeClr val="dk1"/>
              </a:solidFill>
              <a:latin typeface="Garamond"/>
              <a:ea typeface="Garamond"/>
              <a:cs typeface="Garamond"/>
              <a:sym typeface="Garamond"/>
            </a:endParaRPr>
          </a:p>
          <a:p>
            <a:pPr indent="0" lvl="0" marL="0" rtl="0" algn="l">
              <a:lnSpc>
                <a:spcPct val="200000"/>
              </a:lnSpc>
              <a:spcBef>
                <a:spcPts val="0"/>
              </a:spcBef>
              <a:spcAft>
                <a:spcPts val="0"/>
              </a:spcAft>
              <a:buNone/>
            </a:pPr>
            <a:r>
              <a:rPr lang="en" sz="2200">
                <a:solidFill>
                  <a:schemeClr val="dk1"/>
                </a:solidFill>
                <a:latin typeface="Garamond"/>
                <a:ea typeface="Garamond"/>
                <a:cs typeface="Garamond"/>
                <a:sym typeface="Garamond"/>
              </a:rPr>
              <a:t>Director, Generation Earth </a:t>
            </a:r>
            <a:endParaRPr sz="2200">
              <a:solidFill>
                <a:schemeClr val="dk1"/>
              </a:solidFill>
              <a:latin typeface="Garamond"/>
              <a:ea typeface="Garamond"/>
              <a:cs typeface="Garamond"/>
              <a:sym typeface="Garamond"/>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9"/>
          <p:cNvPicPr preferRelativeResize="0"/>
          <p:nvPr/>
        </p:nvPicPr>
        <p:blipFill rotWithShape="1">
          <a:blip r:embed="rId3">
            <a:alphaModFix/>
          </a:blip>
          <a:srcRect b="0" l="0" r="0" t="0"/>
          <a:stretch/>
        </p:blipFill>
        <p:spPr>
          <a:xfrm>
            <a:off x="-71127" y="0"/>
            <a:ext cx="9215124" cy="5143500"/>
          </a:xfrm>
          <a:prstGeom prst="rect">
            <a:avLst/>
          </a:prstGeom>
          <a:noFill/>
          <a:ln>
            <a:noFill/>
          </a:ln>
        </p:spPr>
      </p:pic>
      <p:sp>
        <p:nvSpPr>
          <p:cNvPr id="224" name="Google Shape;224;p39"/>
          <p:cNvSpPr txBox="1"/>
          <p:nvPr/>
        </p:nvSpPr>
        <p:spPr>
          <a:xfrm>
            <a:off x="256853" y="4885361"/>
            <a:ext cx="5373300" cy="1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aseline="30000" lang="en" sz="900">
                <a:solidFill>
                  <a:srgbClr val="7F7F7F"/>
                </a:solidFill>
                <a:latin typeface="Carme"/>
                <a:ea typeface="Carme"/>
                <a:cs typeface="Carme"/>
                <a:sym typeface="Carme"/>
              </a:rPr>
              <a:t>FRIENDS OF THE LOS ANGELES RIVER | 323.223.0585 | WWW.FOLAR.ORG 570 WEST AVE 26 SUITE 250, LOS ANGELES, CA 90065</a:t>
            </a:r>
            <a:endParaRPr sz="900">
              <a:solidFill>
                <a:srgbClr val="7F7F7F"/>
              </a:solidFill>
              <a:latin typeface="Carme"/>
              <a:ea typeface="Carme"/>
              <a:cs typeface="Carme"/>
              <a:sym typeface="Carme"/>
            </a:endParaRPr>
          </a:p>
        </p:txBody>
      </p:sp>
      <p:cxnSp>
        <p:nvCxnSpPr>
          <p:cNvPr id="225" name="Google Shape;225;p39"/>
          <p:cNvCxnSpPr/>
          <p:nvPr/>
        </p:nvCxnSpPr>
        <p:spPr>
          <a:xfrm>
            <a:off x="342129" y="4807022"/>
            <a:ext cx="4846200" cy="0"/>
          </a:xfrm>
          <a:prstGeom prst="straightConnector1">
            <a:avLst/>
          </a:prstGeom>
          <a:noFill/>
          <a:ln cap="flat" cmpd="sng" w="9525">
            <a:solidFill>
              <a:srgbClr val="D8D8D8"/>
            </a:solidFill>
            <a:prstDash val="solid"/>
            <a:miter lim="800000"/>
            <a:headEnd len="sm" w="sm" type="none"/>
            <a:tailEnd len="sm" w="sm" type="none"/>
          </a:ln>
        </p:spPr>
      </p:cxnSp>
      <p:sp>
        <p:nvSpPr>
          <p:cNvPr id="226" name="Google Shape;226;p39"/>
          <p:cNvSpPr txBox="1"/>
          <p:nvPr/>
        </p:nvSpPr>
        <p:spPr>
          <a:xfrm>
            <a:off x="5400350" y="906575"/>
            <a:ext cx="53286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1"/>
                </a:solidFill>
                <a:latin typeface="Garamond"/>
                <a:ea typeface="Garamond"/>
                <a:cs typeface="Garamond"/>
                <a:sym typeface="Garamond"/>
              </a:rPr>
              <a:t>River Community Neighbors</a:t>
            </a:r>
            <a:endParaRPr sz="2200">
              <a:solidFill>
                <a:schemeClr val="dk1"/>
              </a:solidFill>
              <a:latin typeface="Garamond"/>
              <a:ea typeface="Garamond"/>
              <a:cs typeface="Garamond"/>
              <a:sym typeface="Garamond"/>
            </a:endParaRPr>
          </a:p>
          <a:p>
            <a:pPr indent="0" lvl="0" marL="0" rtl="0" algn="l">
              <a:spcBef>
                <a:spcPts val="0"/>
              </a:spcBef>
              <a:spcAft>
                <a:spcPts val="0"/>
              </a:spcAft>
              <a:buNone/>
            </a:pPr>
            <a:r>
              <a:t/>
            </a:r>
            <a:endParaRPr sz="2200">
              <a:solidFill>
                <a:schemeClr val="dk1"/>
              </a:solidFill>
              <a:latin typeface="Garamond"/>
              <a:ea typeface="Garamond"/>
              <a:cs typeface="Garamond"/>
              <a:sym typeface="Garamond"/>
            </a:endParaRPr>
          </a:p>
          <a:p>
            <a:pPr indent="0" lvl="0" marL="0" rtl="0" algn="l">
              <a:spcBef>
                <a:spcPts val="0"/>
              </a:spcBef>
              <a:spcAft>
                <a:spcPts val="0"/>
              </a:spcAft>
              <a:buNone/>
            </a:pPr>
            <a:r>
              <a:rPr lang="en" sz="2200">
                <a:solidFill>
                  <a:schemeClr val="dk1"/>
                </a:solidFill>
                <a:latin typeface="Garamond"/>
                <a:ea typeface="Garamond"/>
                <a:cs typeface="Garamond"/>
                <a:sym typeface="Garamond"/>
              </a:rPr>
              <a:t>Open Communication</a:t>
            </a:r>
            <a:endParaRPr sz="2200">
              <a:solidFill>
                <a:schemeClr val="dk1"/>
              </a:solidFill>
              <a:latin typeface="Garamond"/>
              <a:ea typeface="Garamond"/>
              <a:cs typeface="Garamond"/>
              <a:sym typeface="Garamond"/>
            </a:endParaRPr>
          </a:p>
          <a:p>
            <a:pPr indent="0" lvl="0" marL="0" rtl="0" algn="l">
              <a:spcBef>
                <a:spcPts val="0"/>
              </a:spcBef>
              <a:spcAft>
                <a:spcPts val="0"/>
              </a:spcAft>
              <a:buNone/>
            </a:pPr>
            <a:r>
              <a:t/>
            </a:r>
            <a:endParaRPr sz="2200">
              <a:solidFill>
                <a:schemeClr val="dk1"/>
              </a:solidFill>
              <a:latin typeface="Garamond"/>
              <a:ea typeface="Garamond"/>
              <a:cs typeface="Garamond"/>
              <a:sym typeface="Garamond"/>
            </a:endParaRPr>
          </a:p>
          <a:p>
            <a:pPr indent="0" lvl="0" marL="0" rtl="0" algn="l">
              <a:spcBef>
                <a:spcPts val="0"/>
              </a:spcBef>
              <a:spcAft>
                <a:spcPts val="0"/>
              </a:spcAft>
              <a:buNone/>
            </a:pPr>
            <a:r>
              <a:rPr lang="en" sz="2200">
                <a:solidFill>
                  <a:schemeClr val="dk1"/>
                </a:solidFill>
                <a:latin typeface="Garamond"/>
                <a:ea typeface="Garamond"/>
                <a:cs typeface="Garamond"/>
                <a:sym typeface="Garamond"/>
              </a:rPr>
              <a:t>Shared Goals &amp; Collaboration </a:t>
            </a:r>
            <a:endParaRPr sz="2200">
              <a:solidFill>
                <a:schemeClr val="dk1"/>
              </a:solidFill>
              <a:latin typeface="Garamond"/>
              <a:ea typeface="Garamond"/>
              <a:cs typeface="Garamond"/>
              <a:sym typeface="Garamond"/>
            </a:endParaRPr>
          </a:p>
          <a:p>
            <a:pPr indent="0" lvl="0" marL="0" rtl="0" algn="l">
              <a:spcBef>
                <a:spcPts val="0"/>
              </a:spcBef>
              <a:spcAft>
                <a:spcPts val="0"/>
              </a:spcAft>
              <a:buNone/>
            </a:pPr>
            <a:r>
              <a:t/>
            </a:r>
            <a:endParaRPr sz="2200">
              <a:solidFill>
                <a:schemeClr val="dk1"/>
              </a:solidFill>
              <a:latin typeface="Garamond"/>
              <a:ea typeface="Garamond"/>
              <a:cs typeface="Garamond"/>
              <a:sym typeface="Garamond"/>
            </a:endParaRPr>
          </a:p>
          <a:p>
            <a:pPr indent="0" lvl="0" marL="0" rtl="0" algn="l">
              <a:spcBef>
                <a:spcPts val="0"/>
              </a:spcBef>
              <a:spcAft>
                <a:spcPts val="0"/>
              </a:spcAft>
              <a:buNone/>
            </a:pPr>
            <a:r>
              <a:rPr lang="en" sz="2200">
                <a:solidFill>
                  <a:schemeClr val="dk1"/>
                </a:solidFill>
                <a:latin typeface="Garamond"/>
                <a:ea typeface="Garamond"/>
                <a:cs typeface="Garamond"/>
                <a:sym typeface="Garamond"/>
              </a:rPr>
              <a:t>Community Trust </a:t>
            </a:r>
            <a:endParaRPr sz="2200">
              <a:solidFill>
                <a:schemeClr val="dk1"/>
              </a:solidFill>
              <a:latin typeface="Garamond"/>
              <a:ea typeface="Garamond"/>
              <a:cs typeface="Garamond"/>
              <a:sym typeface="Garamond"/>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id="227" name="Google Shape;227;p39"/>
          <p:cNvPicPr preferRelativeResize="0"/>
          <p:nvPr/>
        </p:nvPicPr>
        <p:blipFill>
          <a:blip r:embed="rId4">
            <a:alphaModFix/>
          </a:blip>
          <a:stretch>
            <a:fillRect/>
          </a:stretch>
        </p:blipFill>
        <p:spPr>
          <a:xfrm>
            <a:off x="166561" y="975038"/>
            <a:ext cx="5021700" cy="28494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40"/>
          <p:cNvPicPr preferRelativeResize="0"/>
          <p:nvPr/>
        </p:nvPicPr>
        <p:blipFill rotWithShape="1">
          <a:blip r:embed="rId3">
            <a:alphaModFix/>
          </a:blip>
          <a:srcRect b="0" l="0" r="0" t="0"/>
          <a:stretch/>
        </p:blipFill>
        <p:spPr>
          <a:xfrm>
            <a:off x="-71127" y="152400"/>
            <a:ext cx="9215124" cy="5143500"/>
          </a:xfrm>
          <a:prstGeom prst="rect">
            <a:avLst/>
          </a:prstGeom>
          <a:noFill/>
          <a:ln>
            <a:noFill/>
          </a:ln>
        </p:spPr>
      </p:pic>
      <p:sp>
        <p:nvSpPr>
          <p:cNvPr id="233" name="Google Shape;233;p40"/>
          <p:cNvSpPr txBox="1"/>
          <p:nvPr/>
        </p:nvSpPr>
        <p:spPr>
          <a:xfrm>
            <a:off x="256853" y="4885361"/>
            <a:ext cx="5373300" cy="1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aseline="30000" lang="en" sz="900">
                <a:solidFill>
                  <a:srgbClr val="7F7F7F"/>
                </a:solidFill>
                <a:latin typeface="Carme"/>
                <a:ea typeface="Carme"/>
                <a:cs typeface="Carme"/>
                <a:sym typeface="Carme"/>
              </a:rPr>
              <a:t>FRIENDS OF THE LOS ANGELES RIVER | 323.223.0585 | WWW.FOLAR.ORG 570 WEST AVE 26 SUITE 250, LOS ANGELES, CA 90065</a:t>
            </a:r>
            <a:endParaRPr sz="900">
              <a:solidFill>
                <a:srgbClr val="7F7F7F"/>
              </a:solidFill>
              <a:latin typeface="Carme"/>
              <a:ea typeface="Carme"/>
              <a:cs typeface="Carme"/>
              <a:sym typeface="Carme"/>
            </a:endParaRPr>
          </a:p>
        </p:txBody>
      </p:sp>
      <p:cxnSp>
        <p:nvCxnSpPr>
          <p:cNvPr id="234" name="Google Shape;234;p40"/>
          <p:cNvCxnSpPr/>
          <p:nvPr/>
        </p:nvCxnSpPr>
        <p:spPr>
          <a:xfrm>
            <a:off x="342129" y="4807022"/>
            <a:ext cx="4846200" cy="0"/>
          </a:xfrm>
          <a:prstGeom prst="straightConnector1">
            <a:avLst/>
          </a:prstGeom>
          <a:noFill/>
          <a:ln cap="flat" cmpd="sng" w="9525">
            <a:solidFill>
              <a:srgbClr val="D8D8D8"/>
            </a:solidFill>
            <a:prstDash val="solid"/>
            <a:miter lim="800000"/>
            <a:headEnd len="sm" w="sm" type="none"/>
            <a:tailEnd len="sm" w="sm" type="none"/>
          </a:ln>
        </p:spPr>
      </p:cxnSp>
      <p:sp>
        <p:nvSpPr>
          <p:cNvPr id="235" name="Google Shape;235;p40"/>
          <p:cNvSpPr txBox="1"/>
          <p:nvPr/>
        </p:nvSpPr>
        <p:spPr>
          <a:xfrm>
            <a:off x="256853" y="408650"/>
            <a:ext cx="6048300" cy="3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200">
                <a:solidFill>
                  <a:srgbClr val="7DC342"/>
                </a:solidFill>
                <a:latin typeface="Proxima Nova"/>
                <a:ea typeface="Proxima Nova"/>
                <a:cs typeface="Proxima Nova"/>
                <a:sym typeface="Proxima Nova"/>
              </a:rPr>
              <a:t>Our Mission </a:t>
            </a:r>
            <a:endParaRPr b="1" sz="2200">
              <a:solidFill>
                <a:srgbClr val="7DC342"/>
              </a:solidFill>
              <a:latin typeface="Proxima Nova"/>
              <a:ea typeface="Proxima Nova"/>
              <a:cs typeface="Proxima Nova"/>
              <a:sym typeface="Proxima Nova"/>
            </a:endParaRPr>
          </a:p>
        </p:txBody>
      </p:sp>
      <p:cxnSp>
        <p:nvCxnSpPr>
          <p:cNvPr id="236" name="Google Shape;236;p40"/>
          <p:cNvCxnSpPr/>
          <p:nvPr/>
        </p:nvCxnSpPr>
        <p:spPr>
          <a:xfrm>
            <a:off x="342129" y="940085"/>
            <a:ext cx="4846200" cy="0"/>
          </a:xfrm>
          <a:prstGeom prst="straightConnector1">
            <a:avLst/>
          </a:prstGeom>
          <a:noFill/>
          <a:ln cap="flat" cmpd="sng" w="9525">
            <a:solidFill>
              <a:srgbClr val="16AAE3"/>
            </a:solidFill>
            <a:prstDash val="solid"/>
            <a:miter lim="800000"/>
            <a:headEnd len="sm" w="sm" type="none"/>
            <a:tailEnd len="sm" w="sm" type="none"/>
          </a:ln>
        </p:spPr>
      </p:cxnSp>
      <p:sp>
        <p:nvSpPr>
          <p:cNvPr id="237" name="Google Shape;237;p40"/>
          <p:cNvSpPr txBox="1"/>
          <p:nvPr/>
        </p:nvSpPr>
        <p:spPr>
          <a:xfrm>
            <a:off x="4809950" y="1186500"/>
            <a:ext cx="40452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dk1"/>
                </a:solidFill>
                <a:highlight>
                  <a:srgbClr val="FFFFFF"/>
                </a:highlight>
                <a:latin typeface="Proxima Nova"/>
                <a:ea typeface="Proxima Nova"/>
                <a:cs typeface="Proxima Nova"/>
                <a:sym typeface="Proxima Nova"/>
              </a:rPr>
              <a:t>We build capacity for communities, students, and future leaders to advocate for nature, climate, and equity on the Los Angeles River.</a:t>
            </a:r>
            <a:endParaRPr sz="4700">
              <a:solidFill>
                <a:schemeClr val="dk1"/>
              </a:solidFill>
              <a:latin typeface="Proxima Nova"/>
              <a:ea typeface="Proxima Nova"/>
              <a:cs typeface="Proxima Nova"/>
              <a:sym typeface="Proxima Nova"/>
            </a:endParaRPr>
          </a:p>
        </p:txBody>
      </p:sp>
      <p:pic>
        <p:nvPicPr>
          <p:cNvPr id="238" name="Google Shape;238;p40"/>
          <p:cNvPicPr preferRelativeResize="0"/>
          <p:nvPr/>
        </p:nvPicPr>
        <p:blipFill>
          <a:blip r:embed="rId4">
            <a:alphaModFix/>
          </a:blip>
          <a:stretch>
            <a:fillRect/>
          </a:stretch>
        </p:blipFill>
        <p:spPr>
          <a:xfrm>
            <a:off x="557100" y="999075"/>
            <a:ext cx="3728262" cy="37282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1"/>
          <p:cNvPicPr preferRelativeResize="0"/>
          <p:nvPr/>
        </p:nvPicPr>
        <p:blipFill rotWithShape="1">
          <a:blip r:embed="rId3">
            <a:alphaModFix/>
          </a:blip>
          <a:srcRect b="0" l="0" r="0" t="0"/>
          <a:stretch/>
        </p:blipFill>
        <p:spPr>
          <a:xfrm>
            <a:off x="-71127" y="152400"/>
            <a:ext cx="9215124" cy="5143500"/>
          </a:xfrm>
          <a:prstGeom prst="rect">
            <a:avLst/>
          </a:prstGeom>
          <a:noFill/>
          <a:ln>
            <a:noFill/>
          </a:ln>
        </p:spPr>
      </p:pic>
      <p:sp>
        <p:nvSpPr>
          <p:cNvPr id="244" name="Google Shape;244;p41"/>
          <p:cNvSpPr txBox="1"/>
          <p:nvPr/>
        </p:nvSpPr>
        <p:spPr>
          <a:xfrm>
            <a:off x="256853" y="4885361"/>
            <a:ext cx="5373300" cy="1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aseline="30000" lang="en" sz="900">
                <a:solidFill>
                  <a:srgbClr val="7F7F7F"/>
                </a:solidFill>
                <a:latin typeface="Carme"/>
                <a:ea typeface="Carme"/>
                <a:cs typeface="Carme"/>
                <a:sym typeface="Carme"/>
              </a:rPr>
              <a:t>FRIENDS OF THE LOS ANGELES RIVER | 323.223.0585 | WWW.FOLAR.ORG 570 WEST AVE 26 SUITE 250, LOS ANGELES, CA 90065</a:t>
            </a:r>
            <a:endParaRPr sz="900">
              <a:solidFill>
                <a:srgbClr val="7F7F7F"/>
              </a:solidFill>
              <a:latin typeface="Carme"/>
              <a:ea typeface="Carme"/>
              <a:cs typeface="Carme"/>
              <a:sym typeface="Carme"/>
            </a:endParaRPr>
          </a:p>
        </p:txBody>
      </p:sp>
      <p:cxnSp>
        <p:nvCxnSpPr>
          <p:cNvPr id="245" name="Google Shape;245;p41"/>
          <p:cNvCxnSpPr/>
          <p:nvPr/>
        </p:nvCxnSpPr>
        <p:spPr>
          <a:xfrm>
            <a:off x="342129" y="4807022"/>
            <a:ext cx="4846200" cy="0"/>
          </a:xfrm>
          <a:prstGeom prst="straightConnector1">
            <a:avLst/>
          </a:prstGeom>
          <a:noFill/>
          <a:ln cap="flat" cmpd="sng" w="9525">
            <a:solidFill>
              <a:srgbClr val="D8D8D8"/>
            </a:solidFill>
            <a:prstDash val="solid"/>
            <a:miter lim="800000"/>
            <a:headEnd len="sm" w="sm" type="none"/>
            <a:tailEnd len="sm" w="sm" type="none"/>
          </a:ln>
        </p:spPr>
      </p:cxnSp>
      <p:sp>
        <p:nvSpPr>
          <p:cNvPr id="246" name="Google Shape;246;p41"/>
          <p:cNvSpPr txBox="1"/>
          <p:nvPr/>
        </p:nvSpPr>
        <p:spPr>
          <a:xfrm>
            <a:off x="256853" y="408650"/>
            <a:ext cx="6048300" cy="3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200">
                <a:solidFill>
                  <a:srgbClr val="7DC342"/>
                </a:solidFill>
                <a:latin typeface="Proxima Nova"/>
                <a:ea typeface="Proxima Nova"/>
                <a:cs typeface="Proxima Nova"/>
                <a:sym typeface="Proxima Nova"/>
              </a:rPr>
              <a:t>Our </a:t>
            </a:r>
            <a:r>
              <a:rPr b="1" lang="en" sz="2200">
                <a:solidFill>
                  <a:srgbClr val="7DC342"/>
                </a:solidFill>
                <a:latin typeface="Proxima Nova"/>
                <a:ea typeface="Proxima Nova"/>
                <a:cs typeface="Proxima Nova"/>
                <a:sym typeface="Proxima Nova"/>
              </a:rPr>
              <a:t>Vision </a:t>
            </a:r>
            <a:endParaRPr b="1" sz="2200">
              <a:solidFill>
                <a:srgbClr val="7DC342"/>
              </a:solidFill>
              <a:latin typeface="Proxima Nova"/>
              <a:ea typeface="Proxima Nova"/>
              <a:cs typeface="Proxima Nova"/>
              <a:sym typeface="Proxima Nova"/>
            </a:endParaRPr>
          </a:p>
        </p:txBody>
      </p:sp>
      <p:cxnSp>
        <p:nvCxnSpPr>
          <p:cNvPr id="247" name="Google Shape;247;p41"/>
          <p:cNvCxnSpPr/>
          <p:nvPr/>
        </p:nvCxnSpPr>
        <p:spPr>
          <a:xfrm>
            <a:off x="342129" y="940085"/>
            <a:ext cx="4846200" cy="0"/>
          </a:xfrm>
          <a:prstGeom prst="straightConnector1">
            <a:avLst/>
          </a:prstGeom>
          <a:noFill/>
          <a:ln cap="flat" cmpd="sng" w="9525">
            <a:solidFill>
              <a:srgbClr val="16AAE3"/>
            </a:solidFill>
            <a:prstDash val="solid"/>
            <a:miter lim="800000"/>
            <a:headEnd len="sm" w="sm" type="none"/>
            <a:tailEnd len="sm" w="sm" type="none"/>
          </a:ln>
        </p:spPr>
      </p:cxnSp>
      <p:sp>
        <p:nvSpPr>
          <p:cNvPr id="248" name="Google Shape;248;p41"/>
          <p:cNvSpPr txBox="1"/>
          <p:nvPr/>
        </p:nvSpPr>
        <p:spPr>
          <a:xfrm>
            <a:off x="526800" y="1147800"/>
            <a:ext cx="4045200" cy="421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dk1"/>
                </a:solidFill>
                <a:highlight>
                  <a:srgbClr val="FFFFFF"/>
                </a:highlight>
                <a:latin typeface="Proxima Nova"/>
                <a:ea typeface="Proxima Nova"/>
                <a:cs typeface="Proxima Nova"/>
                <a:sym typeface="Proxima Nova"/>
              </a:rPr>
              <a:t>We envision a verdant Los Angeles River that supports vulnerable communities in climate adaptation. The river will be transformed into a dynamic, functioning ecosystem that reduces flood risk, cleans the air, cools temperatures, and supports the biodiversity essential to our collective wellbeing.</a:t>
            </a:r>
            <a:endParaRPr sz="26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3100">
              <a:solidFill>
                <a:schemeClr val="dk1"/>
              </a:solidFill>
              <a:latin typeface="Proxima Nova"/>
              <a:ea typeface="Proxima Nova"/>
              <a:cs typeface="Proxima Nova"/>
              <a:sym typeface="Proxima Nova"/>
            </a:endParaRPr>
          </a:p>
        </p:txBody>
      </p:sp>
      <p:pic>
        <p:nvPicPr>
          <p:cNvPr id="249" name="Google Shape;249;p41"/>
          <p:cNvPicPr preferRelativeResize="0"/>
          <p:nvPr/>
        </p:nvPicPr>
        <p:blipFill>
          <a:blip r:embed="rId4">
            <a:alphaModFix/>
          </a:blip>
          <a:stretch>
            <a:fillRect/>
          </a:stretch>
        </p:blipFill>
        <p:spPr>
          <a:xfrm>
            <a:off x="4797375" y="1147799"/>
            <a:ext cx="4104625" cy="3529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2"/>
          <p:cNvPicPr preferRelativeResize="0"/>
          <p:nvPr/>
        </p:nvPicPr>
        <p:blipFill>
          <a:blip r:embed="rId3">
            <a:alphaModFix/>
          </a:blip>
          <a:stretch>
            <a:fillRect/>
          </a:stretch>
        </p:blipFill>
        <p:spPr>
          <a:xfrm>
            <a:off x="152400" y="152400"/>
            <a:ext cx="6254433" cy="4838701"/>
          </a:xfrm>
          <a:prstGeom prst="rect">
            <a:avLst/>
          </a:prstGeom>
          <a:noFill/>
          <a:ln>
            <a:noFill/>
          </a:ln>
        </p:spPr>
      </p:pic>
      <p:sp>
        <p:nvSpPr>
          <p:cNvPr id="255" name="Google Shape;255;p42"/>
          <p:cNvSpPr txBox="1"/>
          <p:nvPr/>
        </p:nvSpPr>
        <p:spPr>
          <a:xfrm>
            <a:off x="6554900" y="285000"/>
            <a:ext cx="2280000" cy="438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alibri"/>
                <a:ea typeface="Calibri"/>
                <a:cs typeface="Calibri"/>
                <a:sym typeface="Calibri"/>
              </a:rPr>
              <a:t>“Golden Years” </a:t>
            </a:r>
            <a:endParaRPr sz="1300">
              <a:latin typeface="Calibri"/>
              <a:ea typeface="Calibri"/>
              <a:cs typeface="Calibri"/>
              <a:sym typeface="Calibri"/>
            </a:endParaRPr>
          </a:p>
          <a:p>
            <a:pPr indent="0" lvl="0" marL="0" rtl="0" algn="l">
              <a:spcBef>
                <a:spcPts val="0"/>
              </a:spcBef>
              <a:spcAft>
                <a:spcPts val="0"/>
              </a:spcAft>
              <a:buNone/>
            </a:pPr>
            <a:r>
              <a:t/>
            </a:r>
            <a:endParaRPr sz="1300">
              <a:latin typeface="Calibri"/>
              <a:ea typeface="Calibri"/>
              <a:cs typeface="Calibri"/>
              <a:sym typeface="Calibri"/>
            </a:endParaRPr>
          </a:p>
          <a:p>
            <a:pPr indent="0" lvl="0" marL="0" rtl="0" algn="l">
              <a:spcBef>
                <a:spcPts val="0"/>
              </a:spcBef>
              <a:spcAft>
                <a:spcPts val="0"/>
              </a:spcAft>
              <a:buNone/>
            </a:pPr>
            <a:r>
              <a:rPr lang="en" sz="1300">
                <a:latin typeface="Calibri"/>
                <a:ea typeface="Calibri"/>
                <a:cs typeface="Calibri"/>
                <a:sym typeface="Calibri"/>
              </a:rPr>
              <a:t>The Los Angeles River was a primary source of life for the native Tongva and settlers coming from elsewhere. As the river flooded the surrounding neighborhoods in the 30’s, the solution was to create concrete barriers along the river, which stripped remaining wildlife. Today, the river stands as an inconvenience to the people of LA, whom many aren’t aware of the biodiversity that exists on the riverbank of FrogTown and Atwater Village. I truly wish to see the LA river become what it used to be, a thriving hub for plants, wildlife, and humans.</a:t>
            </a:r>
            <a:endParaRPr sz="13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3"/>
          <p:cNvPicPr preferRelativeResize="0"/>
          <p:nvPr/>
        </p:nvPicPr>
        <p:blipFill rotWithShape="1">
          <a:blip r:embed="rId3">
            <a:alphaModFix/>
          </a:blip>
          <a:srcRect b="0" l="0" r="0" t="0"/>
          <a:stretch/>
        </p:blipFill>
        <p:spPr>
          <a:xfrm>
            <a:off x="-71127" y="0"/>
            <a:ext cx="9215124" cy="5143500"/>
          </a:xfrm>
          <a:prstGeom prst="rect">
            <a:avLst/>
          </a:prstGeom>
          <a:noFill/>
          <a:ln>
            <a:noFill/>
          </a:ln>
        </p:spPr>
      </p:pic>
      <p:sp>
        <p:nvSpPr>
          <p:cNvPr id="261" name="Google Shape;261;p43"/>
          <p:cNvSpPr txBox="1"/>
          <p:nvPr/>
        </p:nvSpPr>
        <p:spPr>
          <a:xfrm>
            <a:off x="256853" y="4885361"/>
            <a:ext cx="5373300" cy="1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aseline="30000" lang="en" sz="900">
                <a:solidFill>
                  <a:srgbClr val="7F7F7F"/>
                </a:solidFill>
                <a:latin typeface="Carme"/>
                <a:ea typeface="Carme"/>
                <a:cs typeface="Carme"/>
                <a:sym typeface="Carme"/>
              </a:rPr>
              <a:t>FRIENDS OF THE LOS ANGELES RIVER | 323.223.0585 | WWW.FOLAR.ORG 570 WEST AVE 26 SUITE 250, LOS ANGELES, CA 90065</a:t>
            </a:r>
            <a:endParaRPr sz="900">
              <a:solidFill>
                <a:srgbClr val="7F7F7F"/>
              </a:solidFill>
              <a:latin typeface="Carme"/>
              <a:ea typeface="Carme"/>
              <a:cs typeface="Carme"/>
              <a:sym typeface="Carme"/>
            </a:endParaRPr>
          </a:p>
        </p:txBody>
      </p:sp>
      <p:cxnSp>
        <p:nvCxnSpPr>
          <p:cNvPr id="262" name="Google Shape;262;p43"/>
          <p:cNvCxnSpPr/>
          <p:nvPr/>
        </p:nvCxnSpPr>
        <p:spPr>
          <a:xfrm>
            <a:off x="342129" y="4807022"/>
            <a:ext cx="4846200" cy="0"/>
          </a:xfrm>
          <a:prstGeom prst="straightConnector1">
            <a:avLst/>
          </a:prstGeom>
          <a:noFill/>
          <a:ln cap="flat" cmpd="sng" w="9525">
            <a:solidFill>
              <a:srgbClr val="D8D8D8"/>
            </a:solidFill>
            <a:prstDash val="solid"/>
            <a:miter lim="800000"/>
            <a:headEnd len="sm" w="sm" type="none"/>
            <a:tailEnd len="sm" w="sm" type="none"/>
          </a:ln>
        </p:spPr>
      </p:cxnSp>
      <p:sp>
        <p:nvSpPr>
          <p:cNvPr id="263" name="Google Shape;263;p43"/>
          <p:cNvSpPr txBox="1"/>
          <p:nvPr/>
        </p:nvSpPr>
        <p:spPr>
          <a:xfrm>
            <a:off x="397175" y="1451225"/>
            <a:ext cx="6048300" cy="3046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t/>
            </a:r>
            <a:endParaRPr b="1" sz="1800">
              <a:solidFill>
                <a:srgbClr val="3F3F3F"/>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t/>
            </a:r>
            <a:endParaRPr b="1" sz="1800">
              <a:solidFill>
                <a:srgbClr val="3F3F3F"/>
              </a:solidFill>
              <a:latin typeface="Proxima Nova"/>
              <a:ea typeface="Proxima Nova"/>
              <a:cs typeface="Proxima Nova"/>
              <a:sym typeface="Proxima Nova"/>
            </a:endParaRPr>
          </a:p>
        </p:txBody>
      </p:sp>
      <p:sp>
        <p:nvSpPr>
          <p:cNvPr id="264" name="Google Shape;264;p43"/>
          <p:cNvSpPr txBox="1"/>
          <p:nvPr/>
        </p:nvSpPr>
        <p:spPr>
          <a:xfrm>
            <a:off x="256850" y="408651"/>
            <a:ext cx="60483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400">
                <a:solidFill>
                  <a:srgbClr val="7DC342"/>
                </a:solidFill>
                <a:latin typeface="Proxima Nova"/>
                <a:ea typeface="Proxima Nova"/>
                <a:cs typeface="Proxima Nova"/>
                <a:sym typeface="Proxima Nova"/>
              </a:rPr>
              <a:t>What We Do</a:t>
            </a:r>
            <a:endParaRPr>
              <a:latin typeface="Proxima Nova"/>
              <a:ea typeface="Proxima Nova"/>
              <a:cs typeface="Proxima Nova"/>
              <a:sym typeface="Proxima Nova"/>
            </a:endParaRPr>
          </a:p>
        </p:txBody>
      </p:sp>
      <p:pic>
        <p:nvPicPr>
          <p:cNvPr id="265" name="Google Shape;265;p43"/>
          <p:cNvPicPr preferRelativeResize="0"/>
          <p:nvPr/>
        </p:nvPicPr>
        <p:blipFill>
          <a:blip r:embed="rId4">
            <a:alphaModFix/>
          </a:blip>
          <a:stretch>
            <a:fillRect/>
          </a:stretch>
        </p:blipFill>
        <p:spPr>
          <a:xfrm>
            <a:off x="6559899" y="1700529"/>
            <a:ext cx="2586650" cy="1721489"/>
          </a:xfrm>
          <a:prstGeom prst="rect">
            <a:avLst/>
          </a:prstGeom>
          <a:noFill/>
          <a:ln>
            <a:noFill/>
          </a:ln>
        </p:spPr>
      </p:pic>
      <p:pic>
        <p:nvPicPr>
          <p:cNvPr id="266" name="Google Shape;266;p43"/>
          <p:cNvPicPr preferRelativeResize="0"/>
          <p:nvPr/>
        </p:nvPicPr>
        <p:blipFill>
          <a:blip r:embed="rId5">
            <a:alphaModFix/>
          </a:blip>
          <a:stretch>
            <a:fillRect/>
          </a:stretch>
        </p:blipFill>
        <p:spPr>
          <a:xfrm>
            <a:off x="6562095" y="0"/>
            <a:ext cx="2582231" cy="1721491"/>
          </a:xfrm>
          <a:prstGeom prst="rect">
            <a:avLst/>
          </a:prstGeom>
          <a:noFill/>
          <a:ln>
            <a:noFill/>
          </a:ln>
        </p:spPr>
      </p:pic>
      <p:pic>
        <p:nvPicPr>
          <p:cNvPr id="267" name="Google Shape;267;p43"/>
          <p:cNvPicPr preferRelativeResize="0"/>
          <p:nvPr/>
        </p:nvPicPr>
        <p:blipFill>
          <a:blip r:embed="rId6">
            <a:alphaModFix/>
          </a:blip>
          <a:stretch>
            <a:fillRect/>
          </a:stretch>
        </p:blipFill>
        <p:spPr>
          <a:xfrm>
            <a:off x="6559889" y="3422010"/>
            <a:ext cx="2586650" cy="1721489"/>
          </a:xfrm>
          <a:prstGeom prst="rect">
            <a:avLst/>
          </a:prstGeom>
          <a:noFill/>
          <a:ln>
            <a:noFill/>
          </a:ln>
        </p:spPr>
      </p:pic>
      <p:sp>
        <p:nvSpPr>
          <p:cNvPr id="268" name="Google Shape;268;p43"/>
          <p:cNvSpPr/>
          <p:nvPr/>
        </p:nvSpPr>
        <p:spPr>
          <a:xfrm>
            <a:off x="397150" y="3085625"/>
            <a:ext cx="1637400" cy="1721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latin typeface="Proxima Nova"/>
                <a:ea typeface="Proxima Nova"/>
                <a:cs typeface="Proxima Nova"/>
                <a:sym typeface="Proxima Nova"/>
              </a:rPr>
              <a:t>Educate </a:t>
            </a:r>
            <a:endParaRPr b="1" sz="1800">
              <a:latin typeface="Proxima Nova"/>
              <a:ea typeface="Proxima Nova"/>
              <a:cs typeface="Proxima Nova"/>
              <a:sym typeface="Proxima Nova"/>
            </a:endParaRPr>
          </a:p>
        </p:txBody>
      </p:sp>
      <p:sp>
        <p:nvSpPr>
          <p:cNvPr id="269" name="Google Shape;269;p43"/>
          <p:cNvSpPr/>
          <p:nvPr/>
        </p:nvSpPr>
        <p:spPr>
          <a:xfrm>
            <a:off x="1924325" y="935250"/>
            <a:ext cx="1708800" cy="163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700">
                <a:latin typeface="Proxima Nova"/>
                <a:ea typeface="Proxima Nova"/>
                <a:cs typeface="Proxima Nova"/>
                <a:sym typeface="Proxima Nova"/>
              </a:rPr>
              <a:t>Advocate </a:t>
            </a:r>
            <a:endParaRPr b="1" sz="1700">
              <a:latin typeface="Proxima Nova"/>
              <a:ea typeface="Proxima Nova"/>
              <a:cs typeface="Proxima Nova"/>
              <a:sym typeface="Proxima Nova"/>
            </a:endParaRPr>
          </a:p>
        </p:txBody>
      </p:sp>
      <p:sp>
        <p:nvSpPr>
          <p:cNvPr id="270" name="Google Shape;270;p43"/>
          <p:cNvSpPr/>
          <p:nvPr/>
        </p:nvSpPr>
        <p:spPr>
          <a:xfrm>
            <a:off x="3442836" y="3085625"/>
            <a:ext cx="1708800" cy="1721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900">
                <a:latin typeface="Proxima Nova"/>
                <a:ea typeface="Proxima Nova"/>
                <a:cs typeface="Proxima Nova"/>
                <a:sym typeface="Proxima Nova"/>
              </a:rPr>
              <a:t>Activate</a:t>
            </a:r>
            <a:endParaRPr b="1" sz="1900">
              <a:latin typeface="Proxima Nova"/>
              <a:ea typeface="Proxima Nova"/>
              <a:cs typeface="Proxima Nova"/>
              <a:sym typeface="Proxima Nova"/>
            </a:endParaRPr>
          </a:p>
        </p:txBody>
      </p:sp>
      <p:sp>
        <p:nvSpPr>
          <p:cNvPr id="271" name="Google Shape;271;p43"/>
          <p:cNvSpPr/>
          <p:nvPr/>
        </p:nvSpPr>
        <p:spPr>
          <a:xfrm>
            <a:off x="2021075" y="2733425"/>
            <a:ext cx="1488300" cy="1116300"/>
          </a:xfrm>
          <a:prstGeom prst="hear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Proxima Nova"/>
                <a:ea typeface="Proxima Nova"/>
                <a:cs typeface="Proxima Nova"/>
                <a:sym typeface="Proxima Nova"/>
              </a:rPr>
              <a:t>Equity </a:t>
            </a:r>
            <a:endParaRPr sz="2000">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44"/>
          <p:cNvPicPr preferRelativeResize="0"/>
          <p:nvPr/>
        </p:nvPicPr>
        <p:blipFill rotWithShape="1">
          <a:blip r:embed="rId3">
            <a:alphaModFix/>
          </a:blip>
          <a:srcRect b="0" l="0" r="0" t="0"/>
          <a:stretch/>
        </p:blipFill>
        <p:spPr>
          <a:xfrm>
            <a:off x="-71127" y="0"/>
            <a:ext cx="9215124" cy="5143500"/>
          </a:xfrm>
          <a:prstGeom prst="rect">
            <a:avLst/>
          </a:prstGeom>
          <a:noFill/>
          <a:ln>
            <a:noFill/>
          </a:ln>
        </p:spPr>
      </p:pic>
      <p:sp>
        <p:nvSpPr>
          <p:cNvPr id="277" name="Google Shape;277;p44"/>
          <p:cNvSpPr txBox="1"/>
          <p:nvPr/>
        </p:nvSpPr>
        <p:spPr>
          <a:xfrm>
            <a:off x="256853" y="4885361"/>
            <a:ext cx="5373300" cy="1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aseline="30000" lang="en" sz="900">
                <a:solidFill>
                  <a:srgbClr val="7F7F7F"/>
                </a:solidFill>
                <a:latin typeface="Carme"/>
                <a:ea typeface="Carme"/>
                <a:cs typeface="Carme"/>
                <a:sym typeface="Carme"/>
              </a:rPr>
              <a:t>FRIENDS OF THE LOS ANGELES RIVER | 323.223.0585 | WWW.FOLAR.ORG 570 WEST AVE 26 SUITE 250, LOS ANGELES, CA 90065</a:t>
            </a:r>
            <a:endParaRPr sz="900">
              <a:solidFill>
                <a:srgbClr val="7F7F7F"/>
              </a:solidFill>
              <a:latin typeface="Carme"/>
              <a:ea typeface="Carme"/>
              <a:cs typeface="Carme"/>
              <a:sym typeface="Carme"/>
            </a:endParaRPr>
          </a:p>
        </p:txBody>
      </p:sp>
      <p:cxnSp>
        <p:nvCxnSpPr>
          <p:cNvPr id="278" name="Google Shape;278;p44"/>
          <p:cNvCxnSpPr/>
          <p:nvPr/>
        </p:nvCxnSpPr>
        <p:spPr>
          <a:xfrm>
            <a:off x="342129" y="4807022"/>
            <a:ext cx="4846200" cy="0"/>
          </a:xfrm>
          <a:prstGeom prst="straightConnector1">
            <a:avLst/>
          </a:prstGeom>
          <a:noFill/>
          <a:ln cap="flat" cmpd="sng" w="9525">
            <a:solidFill>
              <a:srgbClr val="D8D8D8"/>
            </a:solidFill>
            <a:prstDash val="solid"/>
            <a:miter lim="800000"/>
            <a:headEnd len="sm" w="sm" type="none"/>
            <a:tailEnd len="sm" w="sm" type="none"/>
          </a:ln>
        </p:spPr>
      </p:cxnSp>
      <p:sp>
        <p:nvSpPr>
          <p:cNvPr id="279" name="Google Shape;279;p44"/>
          <p:cNvSpPr txBox="1"/>
          <p:nvPr/>
        </p:nvSpPr>
        <p:spPr>
          <a:xfrm>
            <a:off x="342125" y="1389625"/>
            <a:ext cx="6048300" cy="3046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t/>
            </a:r>
            <a:endParaRPr b="1" sz="1800">
              <a:solidFill>
                <a:srgbClr val="3F3F3F"/>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t/>
            </a:r>
            <a:endParaRPr b="1" sz="1800">
              <a:solidFill>
                <a:srgbClr val="3F3F3F"/>
              </a:solidFill>
              <a:latin typeface="Proxima Nova"/>
              <a:ea typeface="Proxima Nova"/>
              <a:cs typeface="Proxima Nova"/>
              <a:sym typeface="Proxima Nova"/>
            </a:endParaRPr>
          </a:p>
        </p:txBody>
      </p:sp>
      <p:sp>
        <p:nvSpPr>
          <p:cNvPr id="280" name="Google Shape;280;p44"/>
          <p:cNvSpPr txBox="1"/>
          <p:nvPr/>
        </p:nvSpPr>
        <p:spPr>
          <a:xfrm>
            <a:off x="256850" y="408651"/>
            <a:ext cx="60483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400">
                <a:solidFill>
                  <a:srgbClr val="7DC342"/>
                </a:solidFill>
                <a:latin typeface="Proxima Nova"/>
                <a:ea typeface="Proxima Nova"/>
                <a:cs typeface="Proxima Nova"/>
                <a:sym typeface="Proxima Nova"/>
              </a:rPr>
              <a:t>Educate </a:t>
            </a:r>
            <a:endParaRPr>
              <a:latin typeface="Proxima Nova"/>
              <a:ea typeface="Proxima Nova"/>
              <a:cs typeface="Proxima Nova"/>
              <a:sym typeface="Proxima Nova"/>
            </a:endParaRPr>
          </a:p>
        </p:txBody>
      </p:sp>
      <p:cxnSp>
        <p:nvCxnSpPr>
          <p:cNvPr id="281" name="Google Shape;281;p44"/>
          <p:cNvCxnSpPr/>
          <p:nvPr/>
        </p:nvCxnSpPr>
        <p:spPr>
          <a:xfrm>
            <a:off x="256854" y="1332060"/>
            <a:ext cx="4846200" cy="0"/>
          </a:xfrm>
          <a:prstGeom prst="straightConnector1">
            <a:avLst/>
          </a:prstGeom>
          <a:noFill/>
          <a:ln cap="flat" cmpd="sng" w="9525">
            <a:solidFill>
              <a:srgbClr val="16AAE3"/>
            </a:solidFill>
            <a:prstDash val="solid"/>
            <a:miter lim="800000"/>
            <a:headEnd len="sm" w="sm" type="none"/>
            <a:tailEnd len="sm" w="sm" type="none"/>
          </a:ln>
        </p:spPr>
      </p:cxnSp>
      <p:sp>
        <p:nvSpPr>
          <p:cNvPr id="282" name="Google Shape;282;p44"/>
          <p:cNvSpPr txBox="1"/>
          <p:nvPr/>
        </p:nvSpPr>
        <p:spPr>
          <a:xfrm>
            <a:off x="292925" y="1395725"/>
            <a:ext cx="4846200" cy="273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2100">
                <a:solidFill>
                  <a:schemeClr val="dk1"/>
                </a:solidFill>
                <a:latin typeface="Proxima Nova"/>
                <a:ea typeface="Proxima Nova"/>
                <a:cs typeface="Proxima Nova"/>
                <a:sym typeface="Proxima Nova"/>
              </a:rPr>
              <a:t>FoLAR education programs </a:t>
            </a:r>
            <a:r>
              <a:rPr lang="en" sz="2100">
                <a:solidFill>
                  <a:srgbClr val="0D0D0D"/>
                </a:solidFill>
                <a:highlight>
                  <a:srgbClr val="FFFFFF"/>
                </a:highlight>
                <a:latin typeface="Proxima Nova"/>
                <a:ea typeface="Proxima Nova"/>
                <a:cs typeface="Proxima Nova"/>
                <a:sym typeface="Proxima Nova"/>
              </a:rPr>
              <a:t>provide life-changing educational experiences that inspire curiosity for the LA River, a lifelong connection to the natural world, and environmental and civic action for the health and wellbeing of people and the planet. </a:t>
            </a:r>
            <a:r>
              <a:rPr lang="en" sz="1100">
                <a:latin typeface="Calibri"/>
                <a:ea typeface="Calibri"/>
                <a:cs typeface="Calibri"/>
                <a:sym typeface="Calibri"/>
              </a:rPr>
              <a:t>`</a:t>
            </a:r>
            <a:endParaRPr sz="1100">
              <a:latin typeface="Calibri"/>
              <a:ea typeface="Calibri"/>
              <a:cs typeface="Calibri"/>
              <a:sym typeface="Calibri"/>
            </a:endParaRPr>
          </a:p>
        </p:txBody>
      </p:sp>
      <p:pic>
        <p:nvPicPr>
          <p:cNvPr id="283" name="Google Shape;283;p44"/>
          <p:cNvPicPr preferRelativeResize="0"/>
          <p:nvPr/>
        </p:nvPicPr>
        <p:blipFill rotWithShape="1">
          <a:blip r:embed="rId4">
            <a:alphaModFix/>
          </a:blip>
          <a:srcRect b="28255" l="0" r="13934" t="11892"/>
          <a:stretch/>
        </p:blipFill>
        <p:spPr>
          <a:xfrm>
            <a:off x="6115050" y="0"/>
            <a:ext cx="3028950" cy="1556675"/>
          </a:xfrm>
          <a:prstGeom prst="rect">
            <a:avLst/>
          </a:prstGeom>
          <a:noFill/>
          <a:ln>
            <a:noFill/>
          </a:ln>
        </p:spPr>
      </p:pic>
      <p:pic>
        <p:nvPicPr>
          <p:cNvPr id="284" name="Google Shape;284;p44"/>
          <p:cNvPicPr preferRelativeResize="0"/>
          <p:nvPr/>
        </p:nvPicPr>
        <p:blipFill rotWithShape="1">
          <a:blip r:embed="rId5">
            <a:alphaModFix/>
          </a:blip>
          <a:srcRect b="9153" l="0" r="7166" t="21866"/>
          <a:stretch/>
        </p:blipFill>
        <p:spPr>
          <a:xfrm>
            <a:off x="6115050" y="3482325"/>
            <a:ext cx="3028950" cy="1661175"/>
          </a:xfrm>
          <a:prstGeom prst="rect">
            <a:avLst/>
          </a:prstGeom>
          <a:noFill/>
          <a:ln>
            <a:noFill/>
          </a:ln>
        </p:spPr>
      </p:pic>
      <p:pic>
        <p:nvPicPr>
          <p:cNvPr id="285" name="Google Shape;285;p44"/>
          <p:cNvPicPr preferRelativeResize="0"/>
          <p:nvPr/>
        </p:nvPicPr>
        <p:blipFill rotWithShape="1">
          <a:blip r:embed="rId6">
            <a:alphaModFix/>
          </a:blip>
          <a:srcRect b="12280" l="0" r="0" t="0"/>
          <a:stretch/>
        </p:blipFill>
        <p:spPr>
          <a:xfrm>
            <a:off x="6115050" y="1556675"/>
            <a:ext cx="3041100" cy="1925650"/>
          </a:xfrm>
          <a:prstGeom prst="rect">
            <a:avLst/>
          </a:prstGeom>
          <a:noFill/>
          <a:ln>
            <a:noFill/>
          </a:ln>
        </p:spPr>
      </p:pic>
      <p:cxnSp>
        <p:nvCxnSpPr>
          <p:cNvPr id="286" name="Google Shape;286;p44"/>
          <p:cNvCxnSpPr/>
          <p:nvPr/>
        </p:nvCxnSpPr>
        <p:spPr>
          <a:xfrm flipH="1" rot="10800000">
            <a:off x="6134325" y="1536150"/>
            <a:ext cx="3041100" cy="10500"/>
          </a:xfrm>
          <a:prstGeom prst="straightConnector1">
            <a:avLst/>
          </a:prstGeom>
          <a:noFill/>
          <a:ln cap="flat" cmpd="sng" w="38100">
            <a:solidFill>
              <a:schemeClr val="dk2"/>
            </a:solidFill>
            <a:prstDash val="solid"/>
            <a:round/>
            <a:headEnd len="med" w="med" type="none"/>
            <a:tailEnd len="med" w="med" type="none"/>
          </a:ln>
        </p:spPr>
      </p:cxnSp>
      <p:cxnSp>
        <p:nvCxnSpPr>
          <p:cNvPr id="287" name="Google Shape;287;p44"/>
          <p:cNvCxnSpPr/>
          <p:nvPr/>
        </p:nvCxnSpPr>
        <p:spPr>
          <a:xfrm>
            <a:off x="6123875" y="3500850"/>
            <a:ext cx="3061800" cy="31500"/>
          </a:xfrm>
          <a:prstGeom prst="straightConnector1">
            <a:avLst/>
          </a:prstGeom>
          <a:noFill/>
          <a:ln cap="flat" cmpd="sng" w="38100">
            <a:solidFill>
              <a:schemeClr val="dk2"/>
            </a:solidFill>
            <a:prstDash val="solid"/>
            <a:round/>
            <a:headEnd len="med" w="med" type="none"/>
            <a:tailEnd len="med" w="med" type="none"/>
          </a:ln>
        </p:spPr>
      </p:cxnSp>
      <p:pic>
        <p:nvPicPr>
          <p:cNvPr id="288" name="Google Shape;288;p44"/>
          <p:cNvPicPr preferRelativeResize="0"/>
          <p:nvPr/>
        </p:nvPicPr>
        <p:blipFill>
          <a:blip r:embed="rId7">
            <a:alphaModFix/>
          </a:blip>
          <a:stretch>
            <a:fillRect/>
          </a:stretch>
        </p:blipFill>
        <p:spPr>
          <a:xfrm>
            <a:off x="6525" y="-52250"/>
            <a:ext cx="6298623" cy="51957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45"/>
          <p:cNvPicPr preferRelativeResize="0"/>
          <p:nvPr/>
        </p:nvPicPr>
        <p:blipFill rotWithShape="1">
          <a:blip r:embed="rId3">
            <a:alphaModFix/>
          </a:blip>
          <a:srcRect b="0" l="0" r="0" t="0"/>
          <a:stretch/>
        </p:blipFill>
        <p:spPr>
          <a:xfrm>
            <a:off x="-71127" y="0"/>
            <a:ext cx="9215124" cy="5143500"/>
          </a:xfrm>
          <a:prstGeom prst="rect">
            <a:avLst/>
          </a:prstGeom>
          <a:noFill/>
          <a:ln>
            <a:noFill/>
          </a:ln>
        </p:spPr>
      </p:pic>
      <p:sp>
        <p:nvSpPr>
          <p:cNvPr id="294" name="Google Shape;294;p45"/>
          <p:cNvSpPr txBox="1"/>
          <p:nvPr/>
        </p:nvSpPr>
        <p:spPr>
          <a:xfrm>
            <a:off x="256853" y="4885361"/>
            <a:ext cx="5373300" cy="1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aseline="30000" lang="en" sz="900">
                <a:solidFill>
                  <a:srgbClr val="7F7F7F"/>
                </a:solidFill>
                <a:latin typeface="Carme"/>
                <a:ea typeface="Carme"/>
                <a:cs typeface="Carme"/>
                <a:sym typeface="Carme"/>
              </a:rPr>
              <a:t>FRIENDS OF THE LOS ANGELES RIVER | 323.223.0585 | WWW.FOLAR.ORG 570 WEST AVE 26 SUITE 250, LOS ANGELES, CA 90065</a:t>
            </a:r>
            <a:endParaRPr sz="900">
              <a:solidFill>
                <a:srgbClr val="7F7F7F"/>
              </a:solidFill>
              <a:latin typeface="Carme"/>
              <a:ea typeface="Carme"/>
              <a:cs typeface="Carme"/>
              <a:sym typeface="Carme"/>
            </a:endParaRPr>
          </a:p>
        </p:txBody>
      </p:sp>
      <p:cxnSp>
        <p:nvCxnSpPr>
          <p:cNvPr id="295" name="Google Shape;295;p45"/>
          <p:cNvCxnSpPr/>
          <p:nvPr/>
        </p:nvCxnSpPr>
        <p:spPr>
          <a:xfrm>
            <a:off x="342129" y="4807022"/>
            <a:ext cx="4846200" cy="0"/>
          </a:xfrm>
          <a:prstGeom prst="straightConnector1">
            <a:avLst/>
          </a:prstGeom>
          <a:noFill/>
          <a:ln cap="flat" cmpd="sng" w="9525">
            <a:solidFill>
              <a:srgbClr val="D8D8D8"/>
            </a:solidFill>
            <a:prstDash val="solid"/>
            <a:miter lim="800000"/>
            <a:headEnd len="sm" w="sm" type="none"/>
            <a:tailEnd len="sm" w="sm" type="none"/>
          </a:ln>
        </p:spPr>
      </p:cxnSp>
      <p:sp>
        <p:nvSpPr>
          <p:cNvPr id="296" name="Google Shape;296;p45"/>
          <p:cNvSpPr txBox="1"/>
          <p:nvPr/>
        </p:nvSpPr>
        <p:spPr>
          <a:xfrm>
            <a:off x="0" y="894100"/>
            <a:ext cx="2136900" cy="3834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 sz="2400">
                <a:solidFill>
                  <a:schemeClr val="accent1"/>
                </a:solidFill>
                <a:latin typeface="Proxima Nova"/>
                <a:ea typeface="Proxima Nova"/>
                <a:cs typeface="Proxima Nova"/>
                <a:sym typeface="Proxima Nova"/>
              </a:rPr>
              <a:t>Earth Day </a:t>
            </a:r>
            <a:endParaRPr b="1" sz="2400">
              <a:solidFill>
                <a:schemeClr val="accent1"/>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rPr b="1" lang="en" sz="2400">
                <a:solidFill>
                  <a:schemeClr val="accent1"/>
                </a:solidFill>
                <a:latin typeface="Proxima Nova"/>
                <a:ea typeface="Proxima Nova"/>
                <a:cs typeface="Proxima Nova"/>
                <a:sym typeface="Proxima Nova"/>
              </a:rPr>
              <a:t>April</a:t>
            </a:r>
            <a:r>
              <a:rPr b="1" lang="en" sz="2400">
                <a:solidFill>
                  <a:schemeClr val="accent1"/>
                </a:solidFill>
                <a:latin typeface="Proxima Nova"/>
                <a:ea typeface="Proxima Nova"/>
                <a:cs typeface="Proxima Nova"/>
                <a:sym typeface="Proxima Nova"/>
              </a:rPr>
              <a:t> 20 &amp; 21</a:t>
            </a:r>
            <a:endParaRPr b="1" sz="2400">
              <a:solidFill>
                <a:schemeClr val="accent1"/>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t/>
            </a:r>
            <a:endParaRPr b="1" sz="2400">
              <a:solidFill>
                <a:schemeClr val="accent1"/>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rPr b="1" lang="en" sz="2400">
                <a:solidFill>
                  <a:schemeClr val="accent1"/>
                </a:solidFill>
                <a:latin typeface="Proxima Nova"/>
                <a:ea typeface="Proxima Nova"/>
                <a:cs typeface="Proxima Nova"/>
                <a:sym typeface="Proxima Nova"/>
              </a:rPr>
              <a:t>River Fest </a:t>
            </a:r>
            <a:endParaRPr b="1" sz="2400">
              <a:solidFill>
                <a:schemeClr val="accent1"/>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rPr b="1" lang="en" sz="2400">
                <a:solidFill>
                  <a:schemeClr val="accent1"/>
                </a:solidFill>
                <a:latin typeface="Proxima Nova"/>
                <a:ea typeface="Proxima Nova"/>
                <a:cs typeface="Proxima Nova"/>
                <a:sym typeface="Proxima Nova"/>
              </a:rPr>
              <a:t>August 11</a:t>
            </a:r>
            <a:endParaRPr b="1" sz="2400">
              <a:solidFill>
                <a:schemeClr val="accent1"/>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t/>
            </a:r>
            <a:endParaRPr b="1" sz="2400">
              <a:solidFill>
                <a:schemeClr val="accent1"/>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rPr b="1" lang="en" sz="2400">
                <a:solidFill>
                  <a:schemeClr val="accent1"/>
                </a:solidFill>
                <a:latin typeface="Proxima Nova"/>
                <a:ea typeface="Proxima Nova"/>
                <a:cs typeface="Proxima Nova"/>
                <a:sym typeface="Proxima Nova"/>
              </a:rPr>
              <a:t>Clean Up </a:t>
            </a:r>
            <a:endParaRPr b="1" sz="2400">
              <a:solidFill>
                <a:schemeClr val="accent1"/>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rPr b="1" lang="en" sz="2400">
                <a:solidFill>
                  <a:schemeClr val="accent1"/>
                </a:solidFill>
                <a:latin typeface="Proxima Nova"/>
                <a:ea typeface="Proxima Nova"/>
                <a:cs typeface="Proxima Nova"/>
                <a:sym typeface="Proxima Nova"/>
              </a:rPr>
              <a:t>October 5</a:t>
            </a:r>
            <a:endParaRPr b="1" sz="2400">
              <a:solidFill>
                <a:schemeClr val="accent1"/>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t/>
            </a:r>
            <a:endParaRPr b="1" sz="1800">
              <a:solidFill>
                <a:srgbClr val="3F3F3F"/>
              </a:solidFill>
              <a:latin typeface="Proxima Nova"/>
              <a:ea typeface="Proxima Nova"/>
              <a:cs typeface="Proxima Nova"/>
              <a:sym typeface="Proxima Nova"/>
            </a:endParaRPr>
          </a:p>
        </p:txBody>
      </p:sp>
      <p:pic>
        <p:nvPicPr>
          <p:cNvPr id="297" name="Google Shape;297;p45"/>
          <p:cNvPicPr preferRelativeResize="0"/>
          <p:nvPr/>
        </p:nvPicPr>
        <p:blipFill>
          <a:blip r:embed="rId4">
            <a:alphaModFix/>
          </a:blip>
          <a:stretch>
            <a:fillRect/>
          </a:stretch>
        </p:blipFill>
        <p:spPr>
          <a:xfrm>
            <a:off x="1924175" y="0"/>
            <a:ext cx="7219823"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EA3E"/>
      </a:hlink>
      <a:folHlink>
        <a:srgbClr val="56D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